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9"/>
  </p:notesMasterIdLst>
  <p:sldIdLst>
    <p:sldId id="371" r:id="rId2"/>
    <p:sldId id="370" r:id="rId3"/>
    <p:sldId id="331" r:id="rId4"/>
    <p:sldId id="392" r:id="rId5"/>
    <p:sldId id="393" r:id="rId6"/>
    <p:sldId id="396" r:id="rId7"/>
    <p:sldId id="258" r:id="rId8"/>
    <p:sldId id="259" r:id="rId9"/>
    <p:sldId id="340" r:id="rId10"/>
    <p:sldId id="357" r:id="rId11"/>
    <p:sldId id="267" r:id="rId12"/>
    <p:sldId id="397" r:id="rId13"/>
    <p:sldId id="270" r:id="rId14"/>
    <p:sldId id="272" r:id="rId15"/>
    <p:sldId id="379" r:id="rId16"/>
    <p:sldId id="380" r:id="rId17"/>
    <p:sldId id="273" r:id="rId18"/>
    <p:sldId id="274" r:id="rId19"/>
    <p:sldId id="275" r:id="rId20"/>
    <p:sldId id="276" r:id="rId21"/>
    <p:sldId id="341" r:id="rId22"/>
    <p:sldId id="381" r:id="rId23"/>
    <p:sldId id="367" r:id="rId24"/>
    <p:sldId id="355" r:id="rId25"/>
    <p:sldId id="310" r:id="rId26"/>
    <p:sldId id="384" r:id="rId27"/>
    <p:sldId id="306" r:id="rId28"/>
    <p:sldId id="391" r:id="rId29"/>
    <p:sldId id="368" r:id="rId30"/>
    <p:sldId id="375" r:id="rId31"/>
    <p:sldId id="376" r:id="rId32"/>
    <p:sldId id="377" r:id="rId33"/>
    <p:sldId id="322" r:id="rId34"/>
    <p:sldId id="324" r:id="rId35"/>
    <p:sldId id="390" r:id="rId36"/>
    <p:sldId id="395" r:id="rId37"/>
    <p:sldId id="373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>
        <p:scale>
          <a:sx n="60" d="100"/>
          <a:sy n="60" d="100"/>
        </p:scale>
        <p:origin x="-1656" y="-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F872FE-2538-4D66-8CE6-B4CB5CD65995}" type="datetimeFigureOut">
              <a:rPr lang="en-US" smtClean="0"/>
              <a:pPr/>
              <a:t>9/28/2016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C3ADDF-B0B9-4346-8E82-7238E528DF3D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3ADDF-B0B9-4346-8E82-7238E528DF3D}" type="slidenum">
              <a:rPr lang="en-IN" smtClean="0"/>
              <a:pPr/>
              <a:t>15</a:t>
            </a:fld>
            <a:endParaRPr lang="en-I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3ADDF-B0B9-4346-8E82-7238E528DF3D}" type="slidenum">
              <a:rPr lang="en-IN" smtClean="0"/>
              <a:pPr/>
              <a:t>24</a:t>
            </a:fld>
            <a:endParaRPr lang="en-I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3ADDF-B0B9-4346-8E82-7238E528DF3D}" type="slidenum">
              <a:rPr lang="en-IN" smtClean="0"/>
              <a:pPr/>
              <a:t>26</a:t>
            </a:fld>
            <a:endParaRPr lang="en-I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3ADDF-B0B9-4346-8E82-7238E528DF3D}" type="slidenum">
              <a:rPr lang="en-IN" smtClean="0"/>
              <a:pPr/>
              <a:t>30</a:t>
            </a:fld>
            <a:endParaRPr lang="en-I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3ADDF-B0B9-4346-8E82-7238E528DF3D}" type="slidenum">
              <a:rPr lang="en-IN" smtClean="0"/>
              <a:pPr/>
              <a:t>34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9/28/2016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Nagaland%20Organic%20Pineapple%20Farming-%20video.flv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hyperlink" Target="Nagaland%20Organic%20Pineapple%20Farming-%20video.flv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sotw9_temp0"/>
          <p:cNvPicPr>
            <a:picLocks noChangeAspect="1" noChangeArrowheads="1"/>
          </p:cNvPicPr>
          <p:nvPr/>
        </p:nvPicPr>
        <p:blipFill>
          <a:blip r:embed="rId2" cstate="print">
            <a:lum bright="-36000" contrast="-6000"/>
          </a:blip>
          <a:srcRect/>
          <a:stretch>
            <a:fillRect/>
          </a:stretch>
        </p:blipFill>
        <p:spPr bwMode="auto">
          <a:xfrm>
            <a:off x="0" y="0"/>
            <a:ext cx="916305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WordArt 3"/>
          <p:cNvSpPr>
            <a:spLocks noChangeArrowheads="1" noChangeShapeType="1" noTextEdit="1"/>
          </p:cNvSpPr>
          <p:nvPr/>
        </p:nvSpPr>
        <p:spPr bwMode="auto">
          <a:xfrm flipH="1">
            <a:off x="0" y="381000"/>
            <a:ext cx="76200" cy="4572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pt-BR" sz="24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W E L C O M E    T O   N A G A L A N D</a:t>
            </a:r>
            <a:endParaRPr lang="en-IN" sz="2400" kern="1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0" y="33655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892971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b="1" dirty="0" smtClean="0">
              <a:solidFill>
                <a:srgbClr val="FFFF00"/>
              </a:solidFill>
              <a:latin typeface="Monotype Corsiva" pitchFamily="66" charset="0"/>
            </a:endParaRPr>
          </a:p>
          <a:p>
            <a:pPr algn="ctr"/>
            <a:endParaRPr lang="en-US" sz="3200" b="1" dirty="0" smtClean="0">
              <a:solidFill>
                <a:srgbClr val="FFFF00"/>
              </a:solidFill>
              <a:latin typeface="Monotype Corsiva" pitchFamily="66" charset="0"/>
            </a:endParaRPr>
          </a:p>
          <a:p>
            <a:pPr algn="ctr"/>
            <a:endParaRPr lang="en-US" sz="3200" b="1" dirty="0" smtClean="0">
              <a:solidFill>
                <a:srgbClr val="FFFF00"/>
              </a:solidFill>
              <a:latin typeface="Monotype Corsiva" pitchFamily="66" charset="0"/>
            </a:endParaRPr>
          </a:p>
          <a:p>
            <a:pPr algn="ctr"/>
            <a:endParaRPr lang="en-US" sz="3200" b="1" dirty="0" smtClean="0">
              <a:solidFill>
                <a:srgbClr val="FFFF00"/>
              </a:solidFill>
              <a:latin typeface="Monotype Corsiva" pitchFamily="66" charset="0"/>
            </a:endParaRPr>
          </a:p>
          <a:p>
            <a:pPr algn="ctr"/>
            <a:endParaRPr lang="en-IN" sz="2000" b="1" dirty="0" smtClean="0">
              <a:latin typeface="Monotype Corsiva" pitchFamily="66" charset="0"/>
            </a:endParaRPr>
          </a:p>
          <a:p>
            <a:pPr algn="ctr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Dr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Akali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Sema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Prof. &amp; Head </a:t>
            </a:r>
            <a:endParaRPr lang="en-IN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Department of Horticulture</a:t>
            </a:r>
            <a:endParaRPr lang="en-IN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School of Agricultural Sciences &amp; Rural Development</a:t>
            </a:r>
            <a:endParaRPr lang="en-IN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Nagaland University 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Medziphema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– 797 106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IN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akali_chishi@yahoo.co.in</a:t>
            </a:r>
            <a:r>
              <a:rPr lang="en-US" sz="2000" b="1" i="1" dirty="0" smtClean="0">
                <a:latin typeface="Monotype Corsiva" pitchFamily="66" charset="0"/>
              </a:rPr>
              <a:t> </a:t>
            </a:r>
          </a:p>
          <a:p>
            <a:pPr algn="ctr"/>
            <a:r>
              <a:rPr lang="en-US" sz="2000" b="1" i="1" dirty="0" smtClean="0">
                <a:latin typeface="Monotype Corsiva" pitchFamily="66" charset="0"/>
              </a:rPr>
              <a:t>+919436262348</a:t>
            </a:r>
            <a:endParaRPr lang="en-IN" sz="2000" b="1" dirty="0" smtClean="0">
              <a:latin typeface="Monotype Corsiva" pitchFamily="66" charset="0"/>
            </a:endParaRPr>
          </a:p>
          <a:p>
            <a:pPr algn="ctr"/>
            <a:endParaRPr lang="en-IN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476601" y="214290"/>
            <a:ext cx="8310241" cy="3000396"/>
            <a:chOff x="48005" y="-2038667"/>
            <a:chExt cx="8310241" cy="297405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6"/>
            <p:cNvSpPr/>
            <p:nvPr/>
          </p:nvSpPr>
          <p:spPr>
            <a:xfrm>
              <a:off x="71438" y="-2038667"/>
              <a:ext cx="8286808" cy="1330713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Monotype Corsiva" pitchFamily="66" charset="0"/>
                </a:rPr>
                <a:t>Local  Governments and  the Promotion of Bio- villages</a:t>
              </a:r>
              <a:endParaRPr lang="en-IN" sz="4000" dirty="0"/>
            </a:p>
          </p:txBody>
        </p:sp>
        <p:sp>
          <p:nvSpPr>
            <p:cNvPr id="8" name="Rounded Rectangle 4"/>
            <p:cNvSpPr/>
            <p:nvPr/>
          </p:nvSpPr>
          <p:spPr>
            <a:xfrm>
              <a:off x="48005" y="48009"/>
              <a:ext cx="8190798" cy="8873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algn="ctr"/>
              <a:r>
                <a:rPr lang="en-IN" sz="4100" kern="1200" dirty="0" smtClean="0"/>
                <a:t>	</a:t>
              </a:r>
              <a:endParaRPr lang="en-IN" sz="4100" kern="1200" dirty="0"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001125" cy="6172200"/>
          </a:xfrm>
        </p:spPr>
        <p:txBody>
          <a:bodyPr>
            <a:normAutofit lnSpcReduction="10000"/>
          </a:bodyPr>
          <a:lstStyle/>
          <a:p>
            <a:pPr marL="457200" indent="-457200">
              <a:buFontTx/>
              <a:buNone/>
            </a:pPr>
            <a:endParaRPr lang="en-US" sz="2000" b="1" dirty="0" smtClean="0">
              <a:solidFill>
                <a:srgbClr val="FFFF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457200" indent="-457200">
              <a:buFontTx/>
              <a:buNone/>
            </a:pPr>
            <a:endParaRPr lang="en-US" sz="2200" b="1" dirty="0" smtClean="0">
              <a:solidFill>
                <a:srgbClr val="FFFF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457200" indent="-457200">
              <a:buFontTx/>
              <a:buNone/>
            </a:pPr>
            <a:r>
              <a:rPr lang="en-US" sz="2300" b="1" dirty="0" smtClean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Agriculture/Horticulture </a:t>
            </a:r>
          </a:p>
          <a:p>
            <a:pPr marL="457200" indent="-457200">
              <a:buFontTx/>
              <a:buNone/>
            </a:pPr>
            <a:endParaRPr lang="en-US" sz="2300" b="1" dirty="0" smtClean="0">
              <a:solidFill>
                <a:srgbClr val="FFFF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457200" indent="-457200">
              <a:buFontTx/>
              <a:buNone/>
            </a:pPr>
            <a:r>
              <a:rPr lang="en-US" sz="2300" b="1" dirty="0" smtClean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Animal husbandry</a:t>
            </a:r>
            <a:endParaRPr lang="en-US" sz="23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457200" indent="-457200">
              <a:buFontTx/>
              <a:buNone/>
            </a:pPr>
            <a:endParaRPr lang="en-US" sz="2300" b="1" dirty="0" smtClean="0">
              <a:solidFill>
                <a:srgbClr val="FFFF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457200" indent="-457200">
              <a:buFontTx/>
              <a:buNone/>
            </a:pPr>
            <a:r>
              <a:rPr lang="en-US" sz="2300" b="1" dirty="0" smtClean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Organic input production</a:t>
            </a:r>
            <a:endParaRPr lang="en-US" sz="23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457200" indent="-457200">
              <a:buFontTx/>
              <a:buNone/>
            </a:pPr>
            <a:endParaRPr lang="en-US" sz="2300" b="1" dirty="0" smtClean="0">
              <a:solidFill>
                <a:srgbClr val="FFFF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457200" indent="-457200">
              <a:buFontTx/>
              <a:buNone/>
            </a:pPr>
            <a:r>
              <a:rPr lang="en-US" sz="2300" b="1" dirty="0" smtClean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Biogas units</a:t>
            </a:r>
            <a:endParaRPr lang="en-US" sz="23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457200" indent="-457200">
              <a:buFontTx/>
              <a:buNone/>
            </a:pPr>
            <a:endParaRPr lang="en-US" sz="2300" b="1" dirty="0" smtClean="0">
              <a:solidFill>
                <a:srgbClr val="FFFF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457200" indent="-457200">
              <a:buFontTx/>
              <a:buNone/>
            </a:pPr>
            <a:r>
              <a:rPr lang="en-US" sz="2300" b="1" dirty="0" smtClean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Processing &amp; Value addition  </a:t>
            </a:r>
          </a:p>
          <a:p>
            <a:pPr marL="457200" indent="-457200">
              <a:buFontTx/>
              <a:buNone/>
            </a:pPr>
            <a:endParaRPr lang="en-US" sz="2300" b="1" dirty="0" smtClean="0">
              <a:solidFill>
                <a:srgbClr val="FFFF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457200" indent="-457200">
              <a:buFontTx/>
              <a:buNone/>
            </a:pPr>
            <a:r>
              <a:rPr lang="en-US" sz="2300" b="1" dirty="0" smtClean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Rural entrepreneurship </a:t>
            </a:r>
          </a:p>
          <a:p>
            <a:pPr marL="457200" indent="-457200">
              <a:buFontTx/>
              <a:buNone/>
            </a:pPr>
            <a:endParaRPr lang="en-US" sz="2300" b="1" dirty="0" smtClean="0">
              <a:solidFill>
                <a:srgbClr val="FFFF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457200" indent="-457200">
              <a:buFontTx/>
              <a:buNone/>
            </a:pPr>
            <a:r>
              <a:rPr lang="en-US" sz="2300" b="1" dirty="0" err="1" smtClean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Agri</a:t>
            </a:r>
            <a:r>
              <a:rPr lang="en-US" sz="2300" b="1" dirty="0" smtClean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and Eco-tourism </a:t>
            </a:r>
            <a:endParaRPr lang="en-IN" sz="2300" b="1" dirty="0" smtClean="0">
              <a:solidFill>
                <a:srgbClr val="FFFF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857250" lvl="1" indent="-457200">
              <a:buFontTx/>
              <a:buNone/>
            </a:pPr>
            <a:endParaRPr lang="en-US" sz="23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3555" name="Rectangle 8"/>
          <p:cNvSpPr>
            <a:spLocks noChangeArrowheads="1"/>
          </p:cNvSpPr>
          <p:nvPr/>
        </p:nvSpPr>
        <p:spPr bwMode="auto">
          <a:xfrm>
            <a:off x="381000" y="0"/>
            <a:ext cx="8458200" cy="554038"/>
          </a:xfrm>
          <a:prstGeom prst="rect">
            <a:avLst/>
          </a:prstGeom>
          <a:solidFill>
            <a:srgbClr val="33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0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-</a:t>
            </a:r>
            <a:endParaRPr lang="en-US" sz="3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9144000" cy="983384"/>
            <a:chOff x="0" y="4"/>
            <a:chExt cx="8286808" cy="98338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Rounded Rectangle 4"/>
            <p:cNvSpPr/>
            <p:nvPr/>
          </p:nvSpPr>
          <p:spPr>
            <a:xfrm>
              <a:off x="0" y="4"/>
              <a:ext cx="8286808" cy="983384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0" y="48009"/>
              <a:ext cx="8286807" cy="8873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lvl="0" algn="l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4100" b="1" dirty="0" smtClean="0">
                  <a:solidFill>
                    <a:schemeClr val="bg1"/>
                  </a:solidFill>
                </a:rPr>
                <a:t> </a:t>
              </a:r>
              <a:r>
                <a:rPr lang="en-IN" sz="3200" b="1" kern="1200" dirty="0" smtClean="0">
                  <a:solidFill>
                    <a:schemeClr val="bg1"/>
                  </a:solidFill>
                </a:rPr>
                <a:t>INTEGRATION OF SEVEN COMPONENTS </a:t>
              </a:r>
              <a:endParaRPr lang="en-IN" sz="3200" b="1" kern="12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696200" cy="701040"/>
          </a:xfrm>
        </p:spPr>
        <p:txBody>
          <a:bodyPr>
            <a:normAutofit fontScale="90000"/>
          </a:bodyPr>
          <a:lstStyle/>
          <a:p>
            <a:r>
              <a:rPr lang="en-IN" cap="none" dirty="0" smtClean="0">
                <a:ln w="10541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</a:rPr>
              <a:t>AGRICULTURE / HORTICULTURE </a:t>
            </a:r>
            <a:endParaRPr lang="en-IN" cap="none" dirty="0">
              <a:ln w="10541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9416"/>
            <a:ext cx="9144000" cy="484632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IN" dirty="0" smtClean="0"/>
              <a:t> Main crops : Paddy / pineapple / Turmeric / Ginger              </a:t>
            </a:r>
          </a:p>
          <a:p>
            <a:pPr>
              <a:buNone/>
            </a:pPr>
            <a:r>
              <a:rPr lang="en-IN" dirty="0" smtClean="0"/>
              <a:t>                            ( </a:t>
            </a:r>
            <a:r>
              <a:rPr lang="en-US" dirty="0" smtClean="0"/>
              <a:t>1200 ha )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Various interventions: State Govt. Dept. / CIH/ICAR /ICCOA</a:t>
            </a:r>
          </a:p>
          <a:p>
            <a:pPr>
              <a:buNone/>
            </a:pPr>
            <a:r>
              <a:rPr lang="en-US" dirty="0" smtClean="0"/>
              <a:t>                                   </a:t>
            </a:r>
          </a:p>
          <a:p>
            <a:r>
              <a:rPr lang="en-US" dirty="0" smtClean="0"/>
              <a:t>Organic adoption &amp; Certification </a:t>
            </a:r>
          </a:p>
          <a:p>
            <a:endParaRPr lang="en-US" dirty="0" smtClean="0"/>
          </a:p>
          <a:p>
            <a:r>
              <a:rPr lang="en-US" dirty="0" smtClean="0"/>
              <a:t> Capacity building</a:t>
            </a:r>
          </a:p>
          <a:p>
            <a:endParaRPr lang="en-US" dirty="0" smtClean="0"/>
          </a:p>
          <a:p>
            <a:r>
              <a:rPr lang="en-US" dirty="0" smtClean="0"/>
              <a:t> Market linkage </a:t>
            </a:r>
          </a:p>
          <a:p>
            <a:pPr>
              <a:buNone/>
            </a:pPr>
            <a:r>
              <a:rPr lang="en-US" dirty="0" smtClean="0"/>
              <a:t>         </a:t>
            </a:r>
            <a:endParaRPr lang="en-IN" dirty="0"/>
          </a:p>
        </p:txBody>
      </p:sp>
      <p:grpSp>
        <p:nvGrpSpPr>
          <p:cNvPr id="4" name="Group 3"/>
          <p:cNvGrpSpPr/>
          <p:nvPr/>
        </p:nvGrpSpPr>
        <p:grpSpPr>
          <a:xfrm>
            <a:off x="285720" y="285728"/>
            <a:ext cx="8286808" cy="983384"/>
            <a:chOff x="0" y="4"/>
            <a:chExt cx="8286808" cy="98338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Rounded Rectangle 4"/>
            <p:cNvSpPr/>
            <p:nvPr/>
          </p:nvSpPr>
          <p:spPr>
            <a:xfrm>
              <a:off x="0" y="4"/>
              <a:ext cx="8286808" cy="983384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48005" y="48009"/>
              <a:ext cx="8190798" cy="8873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lvl="0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4100" dirty="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     </a:t>
              </a:r>
              <a:r>
                <a:rPr lang="en-IN" sz="3600" dirty="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AGRICULTURE /HORTICULTURE</a:t>
              </a:r>
              <a:endParaRPr lang="en-IN" sz="3600" kern="12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All - Organic\photos - biovillage\DSC005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928670"/>
            <a:ext cx="4071934" cy="2946794"/>
          </a:xfrm>
          <a:prstGeom prst="rect">
            <a:avLst/>
          </a:prstGeom>
          <a:noFill/>
        </p:spPr>
      </p:pic>
      <p:pic>
        <p:nvPicPr>
          <p:cNvPr id="8197" name="Picture 5" descr="D:\All - Organic\photos - biovillage\DSC004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750447"/>
            <a:ext cx="4143404" cy="3107553"/>
          </a:xfrm>
          <a:prstGeom prst="rect">
            <a:avLst/>
          </a:prstGeom>
          <a:noFill/>
        </p:spPr>
      </p:pic>
      <p:pic>
        <p:nvPicPr>
          <p:cNvPr id="8198" name="Picture 6" descr="D:\All - Organic\photos - biovillage\DSC002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750471"/>
            <a:ext cx="4143372" cy="3107529"/>
          </a:xfrm>
          <a:prstGeom prst="rect">
            <a:avLst/>
          </a:prstGeom>
          <a:noFill/>
        </p:spPr>
      </p:pic>
      <p:pic>
        <p:nvPicPr>
          <p:cNvPr id="12" name="Picture 4" descr="Farmers' Training at Molvom 0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928670"/>
            <a:ext cx="4143404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285852" y="0"/>
            <a:ext cx="5715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>
                <a:ln w="10541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</a:rPr>
              <a:t>           </a:t>
            </a:r>
            <a:endParaRPr lang="en-IN" sz="20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395536" y="0"/>
            <a:ext cx="8208912" cy="692696"/>
          </a:xfrm>
          <a:prstGeom prst="round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/>
            <a:r>
              <a:rPr lang="en-IN" sz="3200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Agri</a:t>
            </a:r>
            <a:r>
              <a:rPr lang="en-IN" sz="32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/</a:t>
            </a:r>
            <a:r>
              <a:rPr lang="en-IN" sz="3200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Horti</a:t>
            </a:r>
            <a:r>
              <a:rPr lang="en-IN" sz="32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 CROP PRODUCTION </a:t>
            </a:r>
            <a:endParaRPr lang="en-IN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786" y="0"/>
            <a:ext cx="7901014" cy="1214422"/>
          </a:xfrm>
        </p:spPr>
        <p:txBody>
          <a:bodyPr>
            <a:normAutofit fontScale="90000"/>
          </a:bodyPr>
          <a:lstStyle/>
          <a:p>
            <a:pPr lvl="1" algn="l" rtl="0">
              <a:spcBef>
                <a:spcPct val="0"/>
              </a:spcBef>
            </a:pPr>
            <a:r>
              <a:rPr lang="en-US" sz="2800" b="1" dirty="0" smtClean="0">
                <a:solidFill>
                  <a:srgbClr val="FFFF00"/>
                </a:solidFill>
              </a:rPr>
              <a:t/>
            </a:r>
            <a:br>
              <a:rPr lang="en-US" sz="2800" b="1" dirty="0" smtClean="0">
                <a:solidFill>
                  <a:srgbClr val="FFFF00"/>
                </a:solidFill>
              </a:rPr>
            </a:br>
            <a:r>
              <a:rPr lang="en-US" sz="2800" b="1" dirty="0" smtClean="0">
                <a:solidFill>
                  <a:srgbClr val="FFFF00"/>
                </a:solidFill>
              </a:rPr>
              <a:t>ANIMAL HUSBANDRY </a:t>
            </a:r>
            <a:r>
              <a:rPr lang="en-IN" sz="2800" dirty="0">
                <a:solidFill>
                  <a:srgbClr val="FFFF00"/>
                </a:solidFill>
              </a:rPr>
              <a:t/>
            </a:r>
            <a:br>
              <a:rPr lang="en-IN" sz="2800" dirty="0">
                <a:solidFill>
                  <a:srgbClr val="FFFF00"/>
                </a:solidFill>
              </a:rPr>
            </a:br>
            <a:endParaRPr lang="en-IN" sz="28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176342"/>
            <a:ext cx="8858280" cy="539593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lvl="0"/>
            <a:r>
              <a:rPr lang="en-US" b="1" dirty="0" smtClean="0"/>
              <a:t>Dairying: </a:t>
            </a:r>
            <a:r>
              <a:rPr lang="en-US" dirty="0" smtClean="0"/>
              <a:t> For compost production &amp; also as a source of bio agents for pest &amp; diseases management.</a:t>
            </a:r>
          </a:p>
          <a:p>
            <a:pPr lvl="0">
              <a:buNone/>
            </a:pPr>
            <a:r>
              <a:rPr lang="en-US" dirty="0" smtClean="0"/>
              <a:t>   ( Besides milk &amp; meat)</a:t>
            </a:r>
          </a:p>
          <a:p>
            <a:pPr lvl="0">
              <a:buNone/>
            </a:pPr>
            <a:endParaRPr lang="en-IN" dirty="0" smtClean="0"/>
          </a:p>
          <a:p>
            <a:pPr lvl="0"/>
            <a:r>
              <a:rPr lang="en-US" b="1" dirty="0" smtClean="0"/>
              <a:t>Piggery :</a:t>
            </a:r>
            <a:r>
              <a:rPr lang="en-US" dirty="0" smtClean="0"/>
              <a:t> For manure production  &amp; good sources of meat. </a:t>
            </a:r>
          </a:p>
          <a:p>
            <a:pPr>
              <a:buNone/>
            </a:pPr>
            <a:endParaRPr lang="en-IN" dirty="0" smtClean="0"/>
          </a:p>
          <a:p>
            <a:pPr lvl="0"/>
            <a:r>
              <a:rPr lang="en-US" b="1" dirty="0" smtClean="0"/>
              <a:t>Poultry : </a:t>
            </a:r>
            <a:r>
              <a:rPr lang="en-US" dirty="0" smtClean="0"/>
              <a:t>Addl. income &amp; poultry litter  as good organic input. </a:t>
            </a:r>
          </a:p>
          <a:p>
            <a:endParaRPr lang="en-US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8286808" cy="983384"/>
            <a:chOff x="0" y="4"/>
            <a:chExt cx="8286808" cy="98338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Rounded Rectangle 4"/>
            <p:cNvSpPr/>
            <p:nvPr/>
          </p:nvSpPr>
          <p:spPr>
            <a:xfrm>
              <a:off x="0" y="4"/>
              <a:ext cx="8286808" cy="983384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48005" y="48009"/>
              <a:ext cx="8190798" cy="8873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lvl="0" algn="l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4100" kern="1200" dirty="0" smtClean="0"/>
                <a:t>	</a:t>
              </a:r>
              <a:r>
                <a:rPr lang="en-IN" sz="4100" dirty="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ANIMAL HUSBANDRY</a:t>
              </a:r>
              <a:endParaRPr lang="en-IN" sz="4100" kern="12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6" y="1285860"/>
            <a:ext cx="8563004" cy="5500702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Organic input  crucial for sustaining soil fertility  </a:t>
            </a:r>
          </a:p>
          <a:p>
            <a:endParaRPr lang="en-US" sz="2800" dirty="0" smtClean="0"/>
          </a:p>
          <a:p>
            <a:r>
              <a:rPr lang="en-US" sz="2800" dirty="0" smtClean="0"/>
              <a:t>key feature : community based organic input productions – As an enterprise  </a:t>
            </a:r>
          </a:p>
          <a:p>
            <a:endParaRPr lang="en-US" sz="2800" dirty="0" smtClean="0"/>
          </a:p>
          <a:p>
            <a:r>
              <a:rPr lang="en-US" sz="2800" dirty="0" smtClean="0"/>
              <a:t>Farmers and rural youth  encouraged, trained &amp; supported to set up input prod. units - entrepreneurship model </a:t>
            </a:r>
          </a:p>
          <a:p>
            <a:endParaRPr lang="en-US" sz="2800" dirty="0" smtClean="0"/>
          </a:p>
          <a:p>
            <a:r>
              <a:rPr lang="en-US" sz="2800" dirty="0" smtClean="0"/>
              <a:t>Not only for input availability but also trigger a long-term sustainable rural employment &amp; empowerment at  village-level.</a:t>
            </a:r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-71470" y="357166"/>
            <a:ext cx="878684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IN" sz="3800" b="1" dirty="0" smtClean="0">
                <a:ln w="10541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</a:rPr>
              <a:t>ORGANIC INPUT  PRODUCTION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85720" y="0"/>
            <a:ext cx="8286808" cy="983384"/>
            <a:chOff x="0" y="4"/>
            <a:chExt cx="8286808" cy="98338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Rounded Rectangle 5"/>
            <p:cNvSpPr/>
            <p:nvPr/>
          </p:nvSpPr>
          <p:spPr>
            <a:xfrm>
              <a:off x="0" y="4"/>
              <a:ext cx="8286808" cy="983384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48005" y="48009"/>
              <a:ext cx="8190798" cy="8873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lvl="0" algn="l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4100" dirty="0" smtClean="0">
                  <a:latin typeface="Aharoni" pitchFamily="2" charset="-79"/>
                  <a:cs typeface="Aharoni" pitchFamily="2" charset="-79"/>
                </a:rPr>
                <a:t>   </a:t>
              </a:r>
              <a:r>
                <a:rPr lang="en-IN" sz="3600" dirty="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ORGANIC INPUT PRODUCTION </a:t>
              </a:r>
              <a:endParaRPr lang="en-IN" sz="3600" kern="12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631904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10" name="Picture 2" descr="C:\Users\acer\Desktop\Biovillage\DSCN01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92696"/>
            <a:ext cx="2952328" cy="288032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11" name="Picture 4" descr="C:\Users\acer\Desktop\Biovillage\DSCN08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692696"/>
            <a:ext cx="3096344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C:\Users\acer\Desktop\Biovillage\DSCN09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692696"/>
            <a:ext cx="284380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 descr="C:\Users\acer\Desktop\Saurabh\bio village\photographs\ICCOA president visit to bio village feb 2015\DSCN02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3573016"/>
            <a:ext cx="2808312" cy="29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C:\Users\acer\Desktop\Akali Madam\new pics\IMG_20140811_1055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3573016"/>
            <a:ext cx="2880320" cy="29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C:\Users\Sujata\Desktop\SAURABH\Pictures\photographs\March 2015\DSCN042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3573016"/>
            <a:ext cx="295232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ounded Rectangle 21"/>
          <p:cNvSpPr/>
          <p:nvPr/>
        </p:nvSpPr>
        <p:spPr>
          <a:xfrm>
            <a:off x="395536" y="0"/>
            <a:ext cx="8208912" cy="620688"/>
          </a:xfrm>
          <a:prstGeom prst="round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/>
            <a:r>
              <a:rPr lang="en-IN" sz="32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INTERVENTIONS </a:t>
            </a:r>
            <a:endParaRPr lang="en-IN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Picture 8" descr="C:\Users\acer\Desktop\Biovillage\DSCN07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404664"/>
            <a:ext cx="2976735" cy="289560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6" name="Picture 9" descr="C:\Users\acer\Desktop\Biovillage\DSCN07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404664"/>
            <a:ext cx="2601285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8" descr="C:\Users\acer\Desktop\Biovillage\DSCN0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7" y="3284984"/>
            <a:ext cx="295232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0" descr="C:\Users\acer\Desktop\Biovillage\DSCN00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284984"/>
            <a:ext cx="3024336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C:\Users\acer\Desktop\Biovillage\DSCN07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3284984"/>
            <a:ext cx="2597823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:\Users\Sujata\Desktop\SAURABH\Bio village (Molvom, Nagaland)\pics\Vermi bed-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04664"/>
            <a:ext cx="327585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239000" cy="762000"/>
          </a:xfrm>
        </p:spPr>
        <p:txBody>
          <a:bodyPr>
            <a:normAutofit/>
          </a:bodyPr>
          <a:lstStyle/>
          <a:p>
            <a:r>
              <a:rPr lang="en-US" sz="4400" cap="none" dirty="0" smtClean="0">
                <a:ln w="10541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</a:rPr>
              <a:t>BIOGAS UNITS </a:t>
            </a:r>
            <a:endParaRPr lang="en-IN" sz="5400" cap="none" dirty="0">
              <a:ln w="10541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lvl="1" indent="-274320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r>
              <a:rPr lang="en-US" dirty="0" smtClean="0"/>
              <a:t>Few </a:t>
            </a:r>
            <a:r>
              <a:rPr lang="en-US" sz="2400" dirty="0" smtClean="0"/>
              <a:t> units  either with progressive farmers or on a community basis.</a:t>
            </a:r>
          </a:p>
          <a:p>
            <a:pPr marL="274320" lvl="1" indent="-274320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endParaRPr lang="en-US" sz="2400" dirty="0" smtClean="0"/>
          </a:p>
          <a:p>
            <a:pPr marL="274320" lvl="1" indent="-274320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r>
              <a:rPr lang="en-US" sz="2400" dirty="0" smtClean="0"/>
              <a:t> </a:t>
            </a:r>
            <a:r>
              <a:rPr lang="en-US" dirty="0" smtClean="0"/>
              <a:t>S</a:t>
            </a:r>
            <a:r>
              <a:rPr lang="en-US" sz="2400" dirty="0" smtClean="0"/>
              <a:t>et up alongside the diary unit with cattle dung available at site. </a:t>
            </a:r>
          </a:p>
          <a:p>
            <a:pPr marL="274320" lvl="1" indent="-274320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endParaRPr lang="en-US" sz="2400" dirty="0" smtClean="0"/>
          </a:p>
          <a:p>
            <a:pPr marL="274320" lvl="1" indent="-274320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</a:pPr>
            <a:r>
              <a:rPr lang="en-US" dirty="0" smtClean="0"/>
              <a:t>N</a:t>
            </a:r>
            <a:r>
              <a:rPr lang="en-US" sz="2400" dirty="0" smtClean="0"/>
              <a:t>ot only generate bio-gas for  kitchen but also provide slurry for fields.</a:t>
            </a:r>
            <a:endParaRPr lang="en-IN" sz="2000" dirty="0" smtClean="0"/>
          </a:p>
          <a:p>
            <a:endParaRPr lang="en-IN" dirty="0"/>
          </a:p>
        </p:txBody>
      </p:sp>
      <p:grpSp>
        <p:nvGrpSpPr>
          <p:cNvPr id="7" name="Group 6"/>
          <p:cNvGrpSpPr/>
          <p:nvPr/>
        </p:nvGrpSpPr>
        <p:grpSpPr>
          <a:xfrm>
            <a:off x="357158" y="214290"/>
            <a:ext cx="8286808" cy="983384"/>
            <a:chOff x="0" y="4"/>
            <a:chExt cx="8286808" cy="98338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Rounded Rectangle 7"/>
            <p:cNvSpPr/>
            <p:nvPr/>
          </p:nvSpPr>
          <p:spPr>
            <a:xfrm>
              <a:off x="0" y="4"/>
              <a:ext cx="8286808" cy="983384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48005" y="48009"/>
              <a:ext cx="8190798" cy="8873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lvl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4100" dirty="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BIOGAS UNIT </a:t>
              </a:r>
              <a:endParaRPr lang="en-IN" sz="4100" kern="12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sz="3200" b="1" dirty="0" smtClean="0">
                <a:ln w="10541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</a:rPr>
              <a:t>       PROCESSING </a:t>
            </a:r>
            <a:r>
              <a:rPr lang="en-US" sz="3200" b="1" dirty="0">
                <a:ln w="10541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</a:rPr>
              <a:t>&amp;</a:t>
            </a:r>
            <a:r>
              <a:rPr lang="en-US" sz="3200" b="1" dirty="0" smtClean="0">
                <a:ln w="10541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</a:rPr>
              <a:t> VALUE ADDITION </a:t>
            </a:r>
            <a:endParaRPr lang="en-IN" sz="3200" b="1" dirty="0">
              <a:ln w="10541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35480"/>
            <a:ext cx="9144000" cy="438912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Concept of Bio village is complete  when it has a facility  for  value addition of produce  at  village-level itself. </a:t>
            </a:r>
          </a:p>
          <a:p>
            <a:endParaRPr lang="en-US" sz="2800" dirty="0" smtClean="0"/>
          </a:p>
          <a:p>
            <a:r>
              <a:rPr lang="en-US" sz="2800" dirty="0" smtClean="0"/>
              <a:t>Very </a:t>
            </a:r>
            <a:r>
              <a:rPr lang="en-US" sz="2800" dirty="0" err="1" smtClean="0"/>
              <a:t>impt</a:t>
            </a:r>
            <a:r>
              <a:rPr lang="en-US" sz="2800" dirty="0" smtClean="0"/>
              <a:t>.  where logistics are big challenge &amp; produce in its primary form do not fetch good prices.</a:t>
            </a:r>
          </a:p>
          <a:p>
            <a:endParaRPr lang="en-IN" sz="2400" dirty="0" smtClean="0"/>
          </a:p>
          <a:p>
            <a:r>
              <a:rPr lang="en-US" sz="2800" dirty="0" smtClean="0"/>
              <a:t>Village level integrated pack-house with facilities for collection, pre-cooling , primary processing / value addition  and  storage</a:t>
            </a:r>
            <a:endParaRPr lang="en-IN" dirty="0"/>
          </a:p>
        </p:txBody>
      </p:sp>
      <p:grpSp>
        <p:nvGrpSpPr>
          <p:cNvPr id="4" name="Group 3"/>
          <p:cNvGrpSpPr/>
          <p:nvPr/>
        </p:nvGrpSpPr>
        <p:grpSpPr>
          <a:xfrm>
            <a:off x="642910" y="571480"/>
            <a:ext cx="8286808" cy="983384"/>
            <a:chOff x="0" y="4"/>
            <a:chExt cx="8286808" cy="98338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Rounded Rectangle 4"/>
            <p:cNvSpPr/>
            <p:nvPr/>
          </p:nvSpPr>
          <p:spPr>
            <a:xfrm>
              <a:off x="0" y="4"/>
              <a:ext cx="8286808" cy="983384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48005" y="48009"/>
              <a:ext cx="8190798" cy="8873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lvl="0" algn="l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4100" dirty="0" smtClean="0">
                  <a:latin typeface="Aharoni" pitchFamily="2" charset="-79"/>
                  <a:cs typeface="Aharoni" pitchFamily="2" charset="-79"/>
                </a:rPr>
                <a:t>  </a:t>
              </a:r>
              <a:r>
                <a:rPr lang="en-IN" sz="3600" dirty="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PROCESSING &amp; VALUE ADDITION </a:t>
              </a:r>
              <a:endParaRPr lang="en-IN" sz="3600" kern="12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96240"/>
            <a:ext cx="7239000" cy="518160"/>
          </a:xfrm>
        </p:spPr>
        <p:txBody>
          <a:bodyPr>
            <a:normAutofit fontScale="90000"/>
          </a:bodyPr>
          <a:lstStyle/>
          <a:p>
            <a:pPr lvl="1" algn="l" rtl="0">
              <a:spcBef>
                <a:spcPct val="0"/>
              </a:spcBef>
            </a:pPr>
            <a:r>
              <a:rPr lang="en-US" sz="4200" b="1" dirty="0" smtClean="0">
                <a:ln w="10541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</a:rPr>
              <a:t>RURAL ENTREPRENEURSHIP</a:t>
            </a:r>
            <a:endParaRPr lang="en-IN" b="1" dirty="0">
              <a:ln w="10541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78612"/>
            <a:ext cx="9144000" cy="5236536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Models for providing gainful employment to its youth</a:t>
            </a:r>
          </a:p>
          <a:p>
            <a:pPr>
              <a:buNone/>
            </a:pPr>
            <a:r>
              <a:rPr lang="en-US" sz="2800" dirty="0" smtClean="0"/>
              <a:t> </a:t>
            </a:r>
          </a:p>
          <a:p>
            <a:r>
              <a:rPr lang="en-US" sz="2800" dirty="0" smtClean="0"/>
              <a:t>Help in reducing  youth moving out of village</a:t>
            </a:r>
          </a:p>
          <a:p>
            <a:pPr>
              <a:buNone/>
            </a:pPr>
            <a:r>
              <a:rPr lang="en-US" sz="2800" dirty="0" smtClean="0"/>
              <a:t>  </a:t>
            </a:r>
          </a:p>
          <a:p>
            <a:r>
              <a:rPr lang="en-US" sz="2800" dirty="0" smtClean="0"/>
              <a:t>Very </a:t>
            </a:r>
            <a:r>
              <a:rPr lang="en-US" sz="2800" dirty="0" err="1" smtClean="0"/>
              <a:t>impt</a:t>
            </a:r>
            <a:r>
              <a:rPr lang="en-US" sz="2800" dirty="0" smtClean="0"/>
              <a:t>. that rural centers  develop - crucial part of ‘inclusive growth ’. </a:t>
            </a:r>
          </a:p>
          <a:p>
            <a:endParaRPr lang="en-IN" sz="2400" dirty="0" smtClean="0"/>
          </a:p>
          <a:p>
            <a:r>
              <a:rPr lang="en-US" sz="2800" dirty="0" smtClean="0"/>
              <a:t>Youth from villages identified, trained &amp; supported </a:t>
            </a:r>
          </a:p>
          <a:p>
            <a:endParaRPr lang="en-US" sz="2800" dirty="0" smtClean="0"/>
          </a:p>
          <a:p>
            <a:r>
              <a:rPr lang="en-US" sz="2800" dirty="0" smtClean="0"/>
              <a:t>Various Govt. support schemes -  integrated efficiently for overall </a:t>
            </a:r>
            <a:r>
              <a:rPr lang="en-US" sz="2800" dirty="0" err="1" smtClean="0"/>
              <a:t>developement</a:t>
            </a:r>
            <a:endParaRPr lang="en-IN" dirty="0"/>
          </a:p>
        </p:txBody>
      </p:sp>
      <p:grpSp>
        <p:nvGrpSpPr>
          <p:cNvPr id="4" name="Group 3"/>
          <p:cNvGrpSpPr/>
          <p:nvPr/>
        </p:nvGrpSpPr>
        <p:grpSpPr>
          <a:xfrm>
            <a:off x="357158" y="214290"/>
            <a:ext cx="8286808" cy="983384"/>
            <a:chOff x="0" y="4"/>
            <a:chExt cx="8286808" cy="98338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Rounded Rectangle 4"/>
            <p:cNvSpPr/>
            <p:nvPr/>
          </p:nvSpPr>
          <p:spPr>
            <a:xfrm>
              <a:off x="0" y="4"/>
              <a:ext cx="8286808" cy="983384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48005" y="48009"/>
              <a:ext cx="8190798" cy="8873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lvl="0" algn="l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4100" dirty="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RURAL ENTERPRENEURSHIP </a:t>
              </a:r>
              <a:endParaRPr lang="en-IN" sz="4100" kern="12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R="0" eaLnBrk="1" hangingPunct="1"/>
            <a:r>
              <a:rPr lang="en-US" dirty="0" smtClean="0"/>
              <a:t>NORTH EAST INDIA………………………………….               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0" y="1004910"/>
            <a:ext cx="9144000" cy="5638800"/>
            <a:chOff x="96" y="357"/>
            <a:chExt cx="5616" cy="3471"/>
          </a:xfrm>
        </p:grpSpPr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1776" y="1296"/>
              <a:ext cx="3936" cy="2532"/>
              <a:chOff x="960" y="864"/>
              <a:chExt cx="3936" cy="2532"/>
            </a:xfrm>
          </p:grpSpPr>
          <p:graphicFrame>
            <p:nvGraphicFramePr>
              <p:cNvPr id="1027" name="Object 21"/>
              <p:cNvGraphicFramePr>
                <a:graphicFrameLocks noChangeAspect="1"/>
              </p:cNvGraphicFramePr>
              <p:nvPr/>
            </p:nvGraphicFramePr>
            <p:xfrm>
              <a:off x="960" y="864"/>
              <a:ext cx="3936" cy="2532"/>
            </p:xfrm>
            <a:graphic>
              <a:graphicData uri="http://schemas.openxmlformats.org/presentationml/2006/ole">
                <p:oleObj spid="_x0000_s12291" name="Bitmap Image" r:id="rId3" imgW="5144218" imgH="4057143" progId="PBrush">
                  <p:embed/>
                </p:oleObj>
              </a:graphicData>
            </a:graphic>
          </p:graphicFrame>
          <p:grpSp>
            <p:nvGrpSpPr>
              <p:cNvPr id="4" name="Group 22"/>
              <p:cNvGrpSpPr>
                <a:grpSpLocks/>
              </p:cNvGrpSpPr>
              <p:nvPr/>
            </p:nvGrpSpPr>
            <p:grpSpPr bwMode="auto">
              <a:xfrm>
                <a:off x="961" y="1343"/>
                <a:ext cx="3895" cy="1829"/>
                <a:chOff x="961" y="1343"/>
                <a:chExt cx="3895" cy="1829"/>
              </a:xfrm>
            </p:grpSpPr>
            <p:sp>
              <p:nvSpPr>
                <p:cNvPr id="1034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4078" y="1967"/>
                  <a:ext cx="778" cy="2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b="1">
                      <a:solidFill>
                        <a:srgbClr val="FFFF00"/>
                      </a:solidFill>
                      <a:latin typeface="Bookman Old Style" pitchFamily="18" charset="0"/>
                    </a:rPr>
                    <a:t>Nagaland</a:t>
                  </a:r>
                  <a:endParaRPr lang="en-US" sz="1400">
                    <a:solidFill>
                      <a:srgbClr val="FFFF00"/>
                    </a:solidFill>
                    <a:latin typeface="Bookman Old Style" pitchFamily="18" charset="0"/>
                  </a:endParaRPr>
                </a:p>
              </p:txBody>
            </p:sp>
            <p:sp>
              <p:nvSpPr>
                <p:cNvPr id="1035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3407" y="2946"/>
                  <a:ext cx="748" cy="2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b="1">
                      <a:solidFill>
                        <a:srgbClr val="FFFF00"/>
                      </a:solidFill>
                      <a:latin typeface="Bookman Old Style" pitchFamily="18" charset="0"/>
                    </a:rPr>
                    <a:t>Mizoram</a:t>
                  </a:r>
                  <a:endParaRPr lang="en-US" sz="1400">
                    <a:solidFill>
                      <a:srgbClr val="FFFF00"/>
                    </a:solidFill>
                    <a:latin typeface="Bookman Old Style" pitchFamily="18" charset="0"/>
                  </a:endParaRPr>
                </a:p>
              </p:txBody>
            </p:sp>
            <p:sp>
              <p:nvSpPr>
                <p:cNvPr id="1036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777" y="2794"/>
                  <a:ext cx="655" cy="2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b="1">
                      <a:solidFill>
                        <a:srgbClr val="FFFF00"/>
                      </a:solidFill>
                      <a:latin typeface="Bookman Old Style" pitchFamily="18" charset="0"/>
                    </a:rPr>
                    <a:t>Tripura</a:t>
                  </a:r>
                  <a:endParaRPr lang="en-US" sz="1400">
                    <a:solidFill>
                      <a:srgbClr val="FFFF00"/>
                    </a:solidFill>
                    <a:latin typeface="Bookman Old Style" pitchFamily="18" charset="0"/>
                  </a:endParaRPr>
                </a:p>
              </p:txBody>
            </p:sp>
            <p:sp>
              <p:nvSpPr>
                <p:cNvPr id="1037" name="Text Box 26"/>
                <p:cNvSpPr txBox="1">
                  <a:spLocks noChangeArrowheads="1"/>
                </p:cNvSpPr>
                <p:nvPr/>
              </p:nvSpPr>
              <p:spPr bwMode="auto">
                <a:xfrm rot="-894534">
                  <a:off x="2868" y="1343"/>
                  <a:ext cx="1362" cy="2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sz="1600" b="1">
                      <a:solidFill>
                        <a:srgbClr val="0000FF"/>
                      </a:solidFill>
                      <a:latin typeface="Bookman Old Style" pitchFamily="18" charset="0"/>
                    </a:rPr>
                    <a:t>Arunachal Pradesh</a:t>
                  </a:r>
                  <a:endParaRPr lang="en-US" sz="1200">
                    <a:solidFill>
                      <a:srgbClr val="0000FF"/>
                    </a:solidFill>
                    <a:latin typeface="Bookman Old Style" pitchFamily="18" charset="0"/>
                  </a:endParaRPr>
                </a:p>
              </p:txBody>
            </p:sp>
            <p:sp>
              <p:nvSpPr>
                <p:cNvPr id="1038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2688" y="1870"/>
                  <a:ext cx="583" cy="2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b="1">
                      <a:solidFill>
                        <a:srgbClr val="0000FF"/>
                      </a:solidFill>
                      <a:latin typeface="Bookman Old Style" pitchFamily="18" charset="0"/>
                    </a:rPr>
                    <a:t>Assam</a:t>
                  </a:r>
                  <a:endParaRPr lang="en-US" sz="1400">
                    <a:solidFill>
                      <a:srgbClr val="0000FF"/>
                    </a:solidFill>
                    <a:latin typeface="Bookman Old Style" pitchFamily="18" charset="0"/>
                  </a:endParaRPr>
                </a:p>
              </p:txBody>
            </p:sp>
            <p:sp>
              <p:nvSpPr>
                <p:cNvPr id="1039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3839" y="2449"/>
                  <a:ext cx="720" cy="2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b="1">
                      <a:solidFill>
                        <a:srgbClr val="FFFF00"/>
                      </a:solidFill>
                      <a:latin typeface="Bookman Old Style" pitchFamily="18" charset="0"/>
                    </a:rPr>
                    <a:t>Manipur</a:t>
                  </a:r>
                  <a:endParaRPr lang="en-US" sz="1400">
                    <a:solidFill>
                      <a:srgbClr val="FFFF00"/>
                    </a:solidFill>
                    <a:latin typeface="Bookman Old Style" pitchFamily="18" charset="0"/>
                  </a:endParaRPr>
                </a:p>
              </p:txBody>
            </p:sp>
            <p:sp>
              <p:nvSpPr>
                <p:cNvPr id="1040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1921" y="2144"/>
                  <a:ext cx="796" cy="2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600" b="1">
                      <a:solidFill>
                        <a:srgbClr val="0000FF"/>
                      </a:solidFill>
                      <a:latin typeface="Bookman Old Style" pitchFamily="18" charset="0"/>
                    </a:rPr>
                    <a:t>Meghalaya</a:t>
                  </a:r>
                  <a:endParaRPr lang="en-US" sz="1200">
                    <a:solidFill>
                      <a:srgbClr val="0000FF"/>
                    </a:solidFill>
                    <a:latin typeface="Bookman Old Style" pitchFamily="18" charset="0"/>
                  </a:endParaRPr>
                </a:p>
              </p:txBody>
            </p:sp>
            <p:sp>
              <p:nvSpPr>
                <p:cNvPr id="1041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961" y="1584"/>
                  <a:ext cx="576" cy="2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600" b="1">
                      <a:solidFill>
                        <a:srgbClr val="FFFF00"/>
                      </a:solidFill>
                      <a:latin typeface="Bookman Old Style" pitchFamily="18" charset="0"/>
                    </a:rPr>
                    <a:t>Sikkim</a:t>
                  </a:r>
                  <a:endParaRPr lang="en-US" sz="1200">
                    <a:solidFill>
                      <a:srgbClr val="FFFF00"/>
                    </a:solidFill>
                    <a:latin typeface="Bookman Old Style" pitchFamily="18" charset="0"/>
                  </a:endParaRPr>
                </a:p>
              </p:txBody>
            </p:sp>
          </p:grpSp>
        </p:grpSp>
        <p:graphicFrame>
          <p:nvGraphicFramePr>
            <p:cNvPr id="1026" name="Object 31"/>
            <p:cNvGraphicFramePr>
              <a:graphicFrameLocks noChangeAspect="1"/>
            </p:cNvGraphicFramePr>
            <p:nvPr/>
          </p:nvGraphicFramePr>
          <p:xfrm>
            <a:off x="96" y="357"/>
            <a:ext cx="1872" cy="1851"/>
          </p:xfrm>
          <a:graphic>
            <a:graphicData uri="http://schemas.openxmlformats.org/presentationml/2006/ole">
              <p:oleObj spid="_x0000_s12290" name="Bitmap Image" r:id="rId4" imgW="5144218" imgH="4057143" progId="PBrush">
                <p:embed/>
              </p:oleObj>
            </a:graphicData>
          </a:graphic>
        </p:graphicFrame>
        <p:sp>
          <p:nvSpPr>
            <p:cNvPr id="1031" name="Oval 32"/>
            <p:cNvSpPr>
              <a:spLocks noChangeArrowheads="1"/>
            </p:cNvSpPr>
            <p:nvPr/>
          </p:nvSpPr>
          <p:spPr bwMode="auto">
            <a:xfrm>
              <a:off x="1344" y="672"/>
              <a:ext cx="672" cy="62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1032" name="Freeform 33"/>
            <p:cNvSpPr>
              <a:spLocks/>
            </p:cNvSpPr>
            <p:nvPr/>
          </p:nvSpPr>
          <p:spPr bwMode="auto">
            <a:xfrm rot="-2047527">
              <a:off x="1125" y="1440"/>
              <a:ext cx="743" cy="720"/>
            </a:xfrm>
            <a:custGeom>
              <a:avLst/>
              <a:gdLst>
                <a:gd name="T0" fmla="*/ 743 w 743"/>
                <a:gd name="T1" fmla="*/ 0 h 1680"/>
                <a:gd name="T2" fmla="*/ 88 w 743"/>
                <a:gd name="T3" fmla="*/ 3 h 1680"/>
                <a:gd name="T4" fmla="*/ 215 w 743"/>
                <a:gd name="T5" fmla="*/ 4 h 1680"/>
                <a:gd name="T6" fmla="*/ 0 60000 65536"/>
                <a:gd name="T7" fmla="*/ 0 60000 65536"/>
                <a:gd name="T8" fmla="*/ 0 60000 65536"/>
                <a:gd name="T9" fmla="*/ 0 w 743"/>
                <a:gd name="T10" fmla="*/ 0 h 1680"/>
                <a:gd name="T11" fmla="*/ 743 w 743"/>
                <a:gd name="T12" fmla="*/ 1680 h 16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43" h="1680">
                  <a:moveTo>
                    <a:pt x="743" y="0"/>
                  </a:moveTo>
                  <a:cubicBezTo>
                    <a:pt x="634" y="150"/>
                    <a:pt x="176" y="622"/>
                    <a:pt x="88" y="902"/>
                  </a:cubicBezTo>
                  <a:cubicBezTo>
                    <a:pt x="0" y="1182"/>
                    <a:pt x="189" y="1518"/>
                    <a:pt x="215" y="1680"/>
                  </a:cubicBezTo>
                </a:path>
              </a:pathLst>
            </a:custGeom>
            <a:noFill/>
            <a:ln w="37465">
              <a:solidFill>
                <a:srgbClr val="8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IN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57158" y="0"/>
            <a:ext cx="8310241" cy="3872687"/>
            <a:chOff x="-71438" y="-2937304"/>
            <a:chExt cx="8310241" cy="387268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Rounded Rectangle 19"/>
            <p:cNvSpPr/>
            <p:nvPr/>
          </p:nvSpPr>
          <p:spPr>
            <a:xfrm>
              <a:off x="-71438" y="-2937304"/>
              <a:ext cx="8286808" cy="983384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lvl="0" algn="ctr"/>
              <a:r>
                <a:rPr lang="en-IN" sz="4000" dirty="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NORTH EAST INDIA </a:t>
              </a:r>
            </a:p>
            <a:p>
              <a:pPr algn="ctr"/>
              <a:endParaRPr lang="en-IN" sz="4000" dirty="0">
                <a:solidFill>
                  <a:schemeClr val="bg1"/>
                </a:solidFill>
              </a:endParaRPr>
            </a:p>
          </p:txBody>
        </p:sp>
        <p:sp>
          <p:nvSpPr>
            <p:cNvPr id="21" name="Rounded Rectangle 4"/>
            <p:cNvSpPr/>
            <p:nvPr/>
          </p:nvSpPr>
          <p:spPr>
            <a:xfrm>
              <a:off x="48005" y="48009"/>
              <a:ext cx="8190798" cy="8873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lvl="0" algn="l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4100" kern="1200" dirty="0" smtClean="0"/>
                <a:t>	</a:t>
              </a:r>
              <a:endParaRPr lang="en-IN" sz="4100" kern="1200" dirty="0"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7467600" cy="766746"/>
          </a:xfrm>
        </p:spPr>
        <p:txBody>
          <a:bodyPr>
            <a:noAutofit/>
          </a:bodyPr>
          <a:lstStyle/>
          <a:p>
            <a:pPr lvl="1" algn="l" rtl="0">
              <a:spcBef>
                <a:spcPct val="0"/>
              </a:spcBef>
            </a:pPr>
            <a:r>
              <a:rPr lang="en-US" sz="3800" b="1" dirty="0" smtClean="0">
                <a:ln w="10541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</a:rPr>
              <a:t>AGRI &amp; ECO-TOURISM </a:t>
            </a:r>
            <a:endParaRPr lang="en-IN" sz="3800" b="1" dirty="0">
              <a:ln w="10541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4422"/>
            <a:ext cx="8929718" cy="5643578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Opportunity for growth, especially in NE states like Nagaland - offers  a tourist destination.</a:t>
            </a:r>
          </a:p>
          <a:p>
            <a:endParaRPr lang="en-US" sz="2800" dirty="0" smtClean="0"/>
          </a:p>
          <a:p>
            <a:r>
              <a:rPr lang="en-US" sz="2800" dirty="0" smtClean="0"/>
              <a:t>Eco-tourism, </a:t>
            </a:r>
            <a:r>
              <a:rPr lang="en-US" sz="2800" dirty="0" err="1" smtClean="0"/>
              <a:t>Agri</a:t>
            </a:r>
            <a:r>
              <a:rPr lang="en-US" sz="2800" dirty="0" smtClean="0"/>
              <a:t>-tourisms &amp; home-stays  - high-end tourists wishing for different experiences.</a:t>
            </a:r>
          </a:p>
          <a:p>
            <a:endParaRPr lang="en-US" sz="2800" dirty="0" smtClean="0"/>
          </a:p>
          <a:p>
            <a:r>
              <a:rPr lang="en-US" sz="2800" dirty="0" smtClean="0"/>
              <a:t>‘Bio village’ with concepts integrated &amp; with best pineapples available during  peak holiday season (June-Aug &amp; also Nov.-Dec-Jan ) will be a rare attraction. </a:t>
            </a:r>
          </a:p>
          <a:p>
            <a:endParaRPr lang="en-US" sz="2800" dirty="0" smtClean="0"/>
          </a:p>
          <a:p>
            <a:r>
              <a:rPr lang="en-US" sz="2800" dirty="0" smtClean="0"/>
              <a:t>Such Agro-eco tourism promoted in the village –in turn will enhance the farmers’ income &amp; livelihood avenues.</a:t>
            </a:r>
            <a:endParaRPr lang="en-IN" sz="2400" dirty="0" smtClean="0"/>
          </a:p>
          <a:p>
            <a:endParaRPr lang="en-IN" sz="2400" dirty="0" smtClean="0"/>
          </a:p>
          <a:p>
            <a:endParaRPr lang="en-IN" dirty="0"/>
          </a:p>
        </p:txBody>
      </p:sp>
      <p:grpSp>
        <p:nvGrpSpPr>
          <p:cNvPr id="4" name="Group 3"/>
          <p:cNvGrpSpPr/>
          <p:nvPr/>
        </p:nvGrpSpPr>
        <p:grpSpPr>
          <a:xfrm>
            <a:off x="571472" y="214290"/>
            <a:ext cx="8286808" cy="983384"/>
            <a:chOff x="0" y="4"/>
            <a:chExt cx="8286808" cy="98338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Rounded Rectangle 4"/>
            <p:cNvSpPr/>
            <p:nvPr/>
          </p:nvSpPr>
          <p:spPr>
            <a:xfrm>
              <a:off x="0" y="4"/>
              <a:ext cx="8286808" cy="983384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48005" y="48009"/>
              <a:ext cx="8190798" cy="8873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lvl="0" algn="l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4100" dirty="0" smtClean="0">
                  <a:latin typeface="Aharoni" pitchFamily="2" charset="-79"/>
                  <a:cs typeface="Aharoni" pitchFamily="2" charset="-79"/>
                </a:rPr>
                <a:t>      </a:t>
              </a:r>
              <a:r>
                <a:rPr lang="en-IN" sz="4100" dirty="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AGRI &amp; ECO –TOURISM </a:t>
              </a:r>
              <a:endParaRPr lang="en-IN" sz="4100" kern="12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48" y="696262"/>
            <a:ext cx="7239000" cy="160970"/>
          </a:xfrm>
        </p:spPr>
        <p:txBody>
          <a:bodyPr>
            <a:noAutofit/>
          </a:bodyPr>
          <a:lstStyle/>
          <a:p>
            <a:r>
              <a:rPr lang="en-IN" cap="none" dirty="0" smtClean="0">
                <a:ln w="10541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</a:rPr>
              <a:t>VILLAGES COVERED </a:t>
            </a:r>
            <a:endParaRPr lang="en-IN" cap="none" dirty="0">
              <a:ln w="10541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28670"/>
            <a:ext cx="9144000" cy="5929330"/>
          </a:xfrm>
        </p:spPr>
        <p:txBody>
          <a:bodyPr>
            <a:normAutofit fontScale="85000" lnSpcReduction="20000"/>
          </a:bodyPr>
          <a:lstStyle/>
          <a:p>
            <a:endParaRPr lang="en-IN" dirty="0" smtClean="0">
              <a:solidFill>
                <a:srgbClr val="FFFF00"/>
              </a:solidFill>
            </a:endParaRPr>
          </a:p>
          <a:p>
            <a:r>
              <a:rPr lang="en-IN" dirty="0" err="1" smtClean="0">
                <a:solidFill>
                  <a:srgbClr val="FFFF00"/>
                </a:solidFill>
              </a:rPr>
              <a:t>Molvom</a:t>
            </a:r>
            <a:r>
              <a:rPr lang="en-US" dirty="0" smtClean="0"/>
              <a:t> : pineapple village of Nagaland </a:t>
            </a:r>
          </a:p>
          <a:p>
            <a:pPr>
              <a:buNone/>
            </a:pPr>
            <a:r>
              <a:rPr lang="en-US" dirty="0" smtClean="0"/>
              <a:t>    </a:t>
            </a:r>
            <a:r>
              <a:rPr lang="en-US" dirty="0" err="1" smtClean="0"/>
              <a:t>Estd</a:t>
            </a:r>
            <a:r>
              <a:rPr lang="en-US" dirty="0" smtClean="0"/>
              <a:t>:  1940 , population - 1418. Total area -2100 ha</a:t>
            </a:r>
          </a:p>
          <a:p>
            <a:pPr>
              <a:buNone/>
            </a:pPr>
            <a:r>
              <a:rPr lang="en-US" dirty="0" smtClean="0"/>
              <a:t>   Cultivated area -1,100 ha,  Main crops : pineapple  , paddy, veg., citrus. </a:t>
            </a:r>
          </a:p>
          <a:p>
            <a:pPr>
              <a:buNone/>
            </a:pPr>
            <a:r>
              <a:rPr lang="en-US" dirty="0" smtClean="0"/>
              <a:t>    </a:t>
            </a:r>
            <a:r>
              <a:rPr lang="en-US" dirty="0" err="1" smtClean="0"/>
              <a:t>Impt</a:t>
            </a:r>
            <a:r>
              <a:rPr lang="en-US" dirty="0" smtClean="0"/>
              <a:t>. economic activity :pineapple cultivation</a:t>
            </a:r>
          </a:p>
          <a:p>
            <a:pPr>
              <a:buNone/>
            </a:pPr>
            <a:r>
              <a:rPr lang="en-US" dirty="0" smtClean="0"/>
              <a:t>    Farmers soc. formed : 2001 </a:t>
            </a:r>
          </a:p>
          <a:p>
            <a:pPr>
              <a:buNone/>
            </a:pPr>
            <a:r>
              <a:rPr lang="en-US" dirty="0" smtClean="0"/>
              <a:t>    Organic adoption &amp; certification </a:t>
            </a:r>
            <a:r>
              <a:rPr lang="en-US" dirty="0" err="1" smtClean="0"/>
              <a:t>prog</a:t>
            </a:r>
            <a:r>
              <a:rPr lang="en-US" dirty="0" smtClean="0"/>
              <a:t>.: 2008-09.</a:t>
            </a:r>
          </a:p>
          <a:p>
            <a:pPr>
              <a:buNone/>
            </a:pPr>
            <a:r>
              <a:rPr lang="en-IN" dirty="0" smtClean="0"/>
              <a:t>   </a:t>
            </a:r>
            <a:r>
              <a:rPr lang="en-IN" dirty="0" smtClean="0">
                <a:solidFill>
                  <a:srgbClr val="00B050"/>
                </a:solidFill>
                <a:hlinkClick r:id="rId2" action="ppaction://hlinkfile"/>
              </a:rPr>
              <a:t>Nagaland Organic Pineapple Farming- video.flv</a:t>
            </a:r>
            <a:endParaRPr lang="en-IN" dirty="0" smtClean="0">
              <a:solidFill>
                <a:srgbClr val="00B050"/>
              </a:solidFill>
            </a:endParaRPr>
          </a:p>
          <a:p>
            <a:pPr>
              <a:buNone/>
            </a:pPr>
            <a:endParaRPr lang="en-IN" dirty="0" smtClean="0">
              <a:solidFill>
                <a:srgbClr val="00B050"/>
              </a:solidFill>
            </a:endParaRPr>
          </a:p>
          <a:p>
            <a:r>
              <a:rPr lang="en-IN" dirty="0" err="1" smtClean="0">
                <a:solidFill>
                  <a:srgbClr val="FFFF00"/>
                </a:solidFill>
              </a:rPr>
              <a:t>Bunsang</a:t>
            </a:r>
            <a:r>
              <a:rPr lang="en-IN" dirty="0" smtClean="0"/>
              <a:t>:  ( Pineapple) E</a:t>
            </a:r>
            <a:r>
              <a:rPr lang="en-US" dirty="0" smtClean="0"/>
              <a:t>std : 1949 , population: 1035. 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FF00"/>
                </a:solidFill>
              </a:rPr>
              <a:t>Bade</a:t>
            </a:r>
            <a:r>
              <a:rPr lang="en-US" dirty="0" smtClean="0"/>
              <a:t> : ( turmeric ) </a:t>
            </a:r>
            <a:r>
              <a:rPr lang="en-US" dirty="0" err="1" smtClean="0"/>
              <a:t>Estd</a:t>
            </a:r>
            <a:r>
              <a:rPr lang="en-US" dirty="0" smtClean="0"/>
              <a:t> : 1979, population : 800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Rüzaphema</a:t>
            </a:r>
            <a:r>
              <a:rPr lang="en-US" dirty="0" smtClean="0"/>
              <a:t>  ( Paddy)   </a:t>
            </a:r>
            <a:r>
              <a:rPr lang="en-US" dirty="0" err="1" smtClean="0"/>
              <a:t>Estd</a:t>
            </a:r>
            <a:r>
              <a:rPr lang="en-US" dirty="0" smtClean="0"/>
              <a:t>.: 1984 , population : 700</a:t>
            </a:r>
          </a:p>
          <a:p>
            <a:r>
              <a:rPr lang="en-US" dirty="0" smtClean="0"/>
              <a:t> 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   </a:t>
            </a:r>
            <a:endParaRPr lang="en-IN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500034" y="0"/>
            <a:ext cx="8286808" cy="983384"/>
            <a:chOff x="0" y="4"/>
            <a:chExt cx="8286808" cy="98338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Rounded Rectangle 4"/>
            <p:cNvSpPr/>
            <p:nvPr/>
          </p:nvSpPr>
          <p:spPr>
            <a:xfrm>
              <a:off x="0" y="4"/>
              <a:ext cx="8286808" cy="983384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48005" y="48009"/>
              <a:ext cx="8190798" cy="8873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lvl="0" algn="l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4100" kern="1200" dirty="0" smtClean="0"/>
                <a:t>	</a:t>
              </a:r>
              <a:r>
                <a:rPr lang="en-IN" sz="4100" dirty="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VILLAGES COVERED</a:t>
              </a:r>
              <a:endParaRPr lang="en-IN" sz="4100" kern="12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347864" y="980728"/>
            <a:ext cx="2808312" cy="648072"/>
          </a:xfrm>
          <a:prstGeom prst="ellipse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solidFill>
                  <a:schemeClr val="bg1"/>
                </a:solidFill>
              </a:rPr>
              <a:t>GB</a:t>
            </a:r>
          </a:p>
          <a:p>
            <a:pPr algn="ctr"/>
            <a:r>
              <a:rPr lang="en-IN" dirty="0" smtClean="0">
                <a:solidFill>
                  <a:schemeClr val="bg1"/>
                </a:solidFill>
              </a:rPr>
              <a:t>(</a:t>
            </a:r>
            <a:r>
              <a:rPr lang="en-IN" dirty="0" err="1" smtClean="0">
                <a:solidFill>
                  <a:schemeClr val="bg1"/>
                </a:solidFill>
              </a:rPr>
              <a:t>Letjahao</a:t>
            </a:r>
            <a:r>
              <a:rPr lang="en-IN" dirty="0" smtClean="0">
                <a:solidFill>
                  <a:schemeClr val="bg1"/>
                </a:solidFill>
              </a:rPr>
              <a:t> </a:t>
            </a:r>
            <a:r>
              <a:rPr lang="en-IN" dirty="0" err="1" smtClean="0">
                <a:solidFill>
                  <a:schemeClr val="bg1"/>
                </a:solidFill>
              </a:rPr>
              <a:t>Misao</a:t>
            </a:r>
            <a:r>
              <a:rPr lang="en-IN" dirty="0" smtClean="0">
                <a:solidFill>
                  <a:schemeClr val="bg1"/>
                </a:solidFill>
              </a:rPr>
              <a:t>)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131840" y="2204864"/>
            <a:ext cx="3240360" cy="72008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solidFill>
                  <a:schemeClr val="bg1"/>
                </a:solidFill>
              </a:rPr>
              <a:t>Council Chairman</a:t>
            </a:r>
          </a:p>
          <a:p>
            <a:pPr algn="ctr"/>
            <a:r>
              <a:rPr lang="en-IN" dirty="0" smtClean="0">
                <a:solidFill>
                  <a:schemeClr val="bg1"/>
                </a:solidFill>
              </a:rPr>
              <a:t>(</a:t>
            </a:r>
            <a:r>
              <a:rPr lang="en-IN" dirty="0" err="1" smtClean="0">
                <a:solidFill>
                  <a:schemeClr val="bg1"/>
                </a:solidFill>
              </a:rPr>
              <a:t>Letjang</a:t>
            </a:r>
            <a:r>
              <a:rPr lang="en-IN" dirty="0" smtClean="0">
                <a:solidFill>
                  <a:schemeClr val="bg1"/>
                </a:solidFill>
              </a:rPr>
              <a:t> Hmar)</a:t>
            </a:r>
            <a:endParaRPr lang="en-IN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716016" y="1628800"/>
            <a:ext cx="0" cy="576064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716016" y="2924944"/>
            <a:ext cx="0" cy="720080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5" idx="6"/>
          </p:cNvCxnSpPr>
          <p:nvPr/>
        </p:nvCxnSpPr>
        <p:spPr>
          <a:xfrm>
            <a:off x="6300192" y="4005064"/>
            <a:ext cx="432048" cy="0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3059832" y="3645024"/>
            <a:ext cx="3240360" cy="720080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solidFill>
                  <a:schemeClr val="bg1"/>
                </a:solidFill>
              </a:rPr>
              <a:t>Council Members</a:t>
            </a:r>
          </a:p>
          <a:p>
            <a:pPr algn="ctr"/>
            <a:r>
              <a:rPr lang="en-IN" dirty="0" smtClean="0">
                <a:solidFill>
                  <a:schemeClr val="bg1"/>
                </a:solidFill>
              </a:rPr>
              <a:t>(7)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32240" y="2996952"/>
            <a:ext cx="24117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IN" sz="1600" dirty="0" smtClean="0"/>
              <a:t> </a:t>
            </a:r>
            <a:r>
              <a:rPr lang="en-IN" sz="1600" dirty="0" err="1" smtClean="0"/>
              <a:t>Chonmang</a:t>
            </a:r>
            <a:r>
              <a:rPr lang="en-IN" sz="1600" dirty="0" smtClean="0"/>
              <a:t> </a:t>
            </a:r>
            <a:r>
              <a:rPr lang="en-IN" sz="1600" dirty="0" err="1" smtClean="0"/>
              <a:t>Limson</a:t>
            </a:r>
            <a:endParaRPr lang="en-IN" sz="1600" dirty="0" smtClean="0"/>
          </a:p>
          <a:p>
            <a:pPr>
              <a:buFont typeface="Wingdings" pitchFamily="2" charset="2"/>
              <a:buChar char="Ø"/>
            </a:pPr>
            <a:r>
              <a:rPr lang="en-IN" sz="1600" dirty="0" smtClean="0"/>
              <a:t> </a:t>
            </a:r>
            <a:r>
              <a:rPr lang="en-IN" sz="1600" dirty="0" err="1" smtClean="0"/>
              <a:t>Lalzon</a:t>
            </a:r>
            <a:r>
              <a:rPr lang="en-IN" sz="1600" dirty="0" smtClean="0"/>
              <a:t> </a:t>
            </a:r>
            <a:r>
              <a:rPr lang="en-IN" sz="1600" dirty="0" err="1" smtClean="0"/>
              <a:t>Misao</a:t>
            </a:r>
            <a:endParaRPr lang="en-IN" sz="1600" dirty="0" smtClean="0"/>
          </a:p>
          <a:p>
            <a:pPr>
              <a:buFont typeface="Wingdings" pitchFamily="2" charset="2"/>
              <a:buChar char="Ø"/>
            </a:pPr>
            <a:r>
              <a:rPr lang="en-IN" sz="1600" dirty="0" smtClean="0"/>
              <a:t> </a:t>
            </a:r>
            <a:r>
              <a:rPr lang="en-IN" sz="1600" dirty="0" err="1" smtClean="0"/>
              <a:t>Lalsat</a:t>
            </a:r>
            <a:r>
              <a:rPr lang="en-IN" sz="1600" dirty="0" smtClean="0"/>
              <a:t> </a:t>
            </a:r>
            <a:r>
              <a:rPr lang="en-IN" sz="1600" dirty="0" err="1" smtClean="0"/>
              <a:t>Misao</a:t>
            </a:r>
            <a:endParaRPr lang="en-IN" sz="1600" dirty="0" smtClean="0"/>
          </a:p>
          <a:p>
            <a:pPr>
              <a:buFont typeface="Wingdings" pitchFamily="2" charset="2"/>
              <a:buChar char="Ø"/>
            </a:pPr>
            <a:r>
              <a:rPr lang="en-IN" sz="1600" dirty="0" smtClean="0"/>
              <a:t> </a:t>
            </a:r>
            <a:r>
              <a:rPr lang="en-IN" sz="1600" dirty="0" err="1" smtClean="0"/>
              <a:t>Hellal</a:t>
            </a:r>
            <a:r>
              <a:rPr lang="en-IN" sz="1600" dirty="0" smtClean="0"/>
              <a:t> </a:t>
            </a:r>
            <a:r>
              <a:rPr lang="en-IN" sz="1600" dirty="0" err="1" smtClean="0"/>
              <a:t>Lupheng</a:t>
            </a:r>
            <a:endParaRPr lang="en-IN" sz="1600" dirty="0" smtClean="0"/>
          </a:p>
          <a:p>
            <a:pPr>
              <a:buFont typeface="Wingdings" pitchFamily="2" charset="2"/>
              <a:buChar char="Ø"/>
            </a:pPr>
            <a:r>
              <a:rPr lang="en-IN" sz="1600" dirty="0" smtClean="0"/>
              <a:t> </a:t>
            </a:r>
            <a:r>
              <a:rPr lang="en-IN" sz="1600" dirty="0" err="1" smtClean="0"/>
              <a:t>Paokam</a:t>
            </a:r>
            <a:r>
              <a:rPr lang="en-IN" sz="1600" dirty="0" smtClean="0"/>
              <a:t> </a:t>
            </a:r>
            <a:r>
              <a:rPr lang="en-IN" sz="1600" dirty="0" err="1" smtClean="0"/>
              <a:t>Limson</a:t>
            </a:r>
            <a:endParaRPr lang="en-IN" sz="1600" dirty="0" smtClean="0"/>
          </a:p>
          <a:p>
            <a:pPr>
              <a:buFont typeface="Wingdings" pitchFamily="2" charset="2"/>
              <a:buChar char="Ø"/>
            </a:pPr>
            <a:r>
              <a:rPr lang="en-IN" sz="1600" dirty="0" smtClean="0"/>
              <a:t> </a:t>
            </a:r>
            <a:r>
              <a:rPr lang="en-IN" sz="1600" dirty="0" err="1" smtClean="0"/>
              <a:t>Kimneiting</a:t>
            </a:r>
            <a:r>
              <a:rPr lang="en-IN" sz="1600" dirty="0" smtClean="0"/>
              <a:t> </a:t>
            </a:r>
            <a:r>
              <a:rPr lang="en-IN" sz="1600" dirty="0" err="1" smtClean="0"/>
              <a:t>Hangsing</a:t>
            </a:r>
            <a:endParaRPr lang="en-IN" sz="1600" dirty="0" smtClean="0"/>
          </a:p>
          <a:p>
            <a:pPr>
              <a:buFont typeface="Wingdings" pitchFamily="2" charset="2"/>
              <a:buChar char="Ø"/>
            </a:pPr>
            <a:r>
              <a:rPr lang="en-IN" sz="1600" dirty="0" smtClean="0"/>
              <a:t> Jonah </a:t>
            </a:r>
            <a:r>
              <a:rPr lang="en-IN" sz="1600" dirty="0" err="1" smtClean="0"/>
              <a:t>Vaiphei</a:t>
            </a:r>
            <a:endParaRPr lang="en-IN" sz="1600" dirty="0" smtClean="0"/>
          </a:p>
          <a:p>
            <a:pPr>
              <a:buFont typeface="Wingdings" pitchFamily="2" charset="2"/>
              <a:buChar char="Ø"/>
            </a:pPr>
            <a:endParaRPr lang="en-IN" sz="1600" dirty="0"/>
          </a:p>
        </p:txBody>
      </p:sp>
      <p:sp>
        <p:nvSpPr>
          <p:cNvPr id="28" name="Oval 27"/>
          <p:cNvSpPr/>
          <p:nvPr/>
        </p:nvSpPr>
        <p:spPr>
          <a:xfrm>
            <a:off x="3131840" y="5085184"/>
            <a:ext cx="3240360" cy="7200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>
                <a:solidFill>
                  <a:schemeClr val="bg1"/>
                </a:solidFill>
              </a:rPr>
              <a:t>VDB Secretary</a:t>
            </a:r>
          </a:p>
          <a:p>
            <a:pPr algn="ctr"/>
            <a:r>
              <a:rPr lang="en-IN" dirty="0" smtClean="0">
                <a:solidFill>
                  <a:schemeClr val="bg1"/>
                </a:solidFill>
              </a:rPr>
              <a:t>(</a:t>
            </a:r>
            <a:r>
              <a:rPr lang="en-IN" dirty="0" err="1" smtClean="0">
                <a:solidFill>
                  <a:schemeClr val="bg1"/>
                </a:solidFill>
              </a:rPr>
              <a:t>Letthang</a:t>
            </a:r>
            <a:r>
              <a:rPr lang="en-IN" dirty="0" smtClean="0">
                <a:solidFill>
                  <a:schemeClr val="bg1"/>
                </a:solidFill>
              </a:rPr>
              <a:t> </a:t>
            </a:r>
            <a:r>
              <a:rPr lang="en-IN" dirty="0" err="1" smtClean="0">
                <a:solidFill>
                  <a:schemeClr val="bg1"/>
                </a:solidFill>
              </a:rPr>
              <a:t>Misao</a:t>
            </a:r>
            <a:r>
              <a:rPr lang="en-IN" dirty="0" smtClean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4716016" y="4365104"/>
            <a:ext cx="0" cy="720080"/>
          </a:xfrm>
          <a:prstGeom prst="straightConnector1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357158" y="0"/>
            <a:ext cx="8286808" cy="620688"/>
          </a:xfrm>
          <a:prstGeom prst="round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/>
            <a:r>
              <a:rPr lang="en-IN" sz="32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LOCAL GOVERNANCE</a:t>
            </a:r>
            <a:endParaRPr lang="en-IN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All - Organic\photos - biovillage\DSC006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214686"/>
            <a:ext cx="4500562" cy="3429024"/>
          </a:xfrm>
          <a:prstGeom prst="rect">
            <a:avLst/>
          </a:prstGeom>
          <a:noFill/>
        </p:spPr>
      </p:pic>
      <p:pic>
        <p:nvPicPr>
          <p:cNvPr id="10245" name="Picture 5" descr="D:\All - Organic\photos - biovillage\DSC006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901225" cy="3857652"/>
          </a:xfrm>
          <a:prstGeom prst="rect">
            <a:avLst/>
          </a:prstGeom>
          <a:noFill/>
        </p:spPr>
      </p:pic>
      <p:sp>
        <p:nvSpPr>
          <p:cNvPr id="12" name="Rounded Rectangle 4"/>
          <p:cNvSpPr/>
          <p:nvPr/>
        </p:nvSpPr>
        <p:spPr>
          <a:xfrm>
            <a:off x="629001" y="3137713"/>
            <a:ext cx="8190798" cy="887374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6210" tIns="156210" rIns="156210" bIns="156210" numCol="1" spcCol="1270" anchor="ctr" anchorCtr="0">
            <a:noAutofit/>
          </a:bodyPr>
          <a:lstStyle/>
          <a:p>
            <a:pPr lvl="0" algn="l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sz="4100" kern="1200" dirty="0" smtClean="0"/>
              <a:t>	</a:t>
            </a:r>
            <a:endParaRPr lang="en-IN" sz="4100" kern="12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148064" y="908720"/>
            <a:ext cx="3995936" cy="1008112"/>
          </a:xfrm>
          <a:prstGeom prst="round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/>
            <a:r>
              <a:rPr lang="en-IN" sz="32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Meetings with Village leaders</a:t>
            </a:r>
            <a:endParaRPr lang="en-IN" sz="3200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0" y="4437112"/>
            <a:ext cx="4758416" cy="1008112"/>
          </a:xfrm>
          <a:prstGeom prst="round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/>
            <a:r>
              <a:rPr lang="en-IN" sz="32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Work Plan with farmer leaders</a:t>
            </a:r>
            <a:endParaRPr lang="en-IN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All - Organic\photos - biovillage\DSC002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929017"/>
            <a:ext cx="3905310" cy="292898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758138" cy="609600"/>
          </a:xfrm>
        </p:spPr>
        <p:txBody>
          <a:bodyPr>
            <a:normAutofit fontScale="90000"/>
          </a:bodyPr>
          <a:lstStyle/>
          <a:p>
            <a:r>
              <a:rPr lang="en-IN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              </a:t>
            </a:r>
            <a:endParaRPr lang="en-IN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15363" name="Picture 3" descr="D:\All - Organic\photos - biovillage\DSC0031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048" y="1066800"/>
            <a:ext cx="3759200" cy="2819400"/>
          </a:xfrm>
          <a:prstGeom prst="rect">
            <a:avLst/>
          </a:prstGeom>
          <a:noFill/>
        </p:spPr>
      </p:pic>
      <p:pic>
        <p:nvPicPr>
          <p:cNvPr id="6" name="Picture 2" descr="D:\All - Organic\photos - biovillage\DSC003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248" y="3962400"/>
            <a:ext cx="3810000" cy="2743200"/>
          </a:xfrm>
          <a:prstGeom prst="rect">
            <a:avLst/>
          </a:prstGeom>
          <a:noFill/>
        </p:spPr>
      </p:pic>
      <p:pic>
        <p:nvPicPr>
          <p:cNvPr id="8" name="Picture 2" descr="C:\Users\SAMSUNG\Desktop\Akali madam- Pics\new pics\DSC005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60" y="2571744"/>
            <a:ext cx="1857388" cy="1393041"/>
          </a:xfrm>
          <a:prstGeom prst="rect">
            <a:avLst/>
          </a:prstGeom>
          <a:noFill/>
        </p:spPr>
      </p:pic>
      <p:pic>
        <p:nvPicPr>
          <p:cNvPr id="10" name="Picture 3" descr="C:\Users\SAMSUNG\Desktop\Akali madam- Pics\new pics\IMG_20140811_0936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0298" y="5357826"/>
            <a:ext cx="1714512" cy="1285884"/>
          </a:xfrm>
          <a:prstGeom prst="rect">
            <a:avLst/>
          </a:prstGeom>
          <a:noFill/>
        </p:spPr>
      </p:pic>
      <p:pic>
        <p:nvPicPr>
          <p:cNvPr id="11" name="Picture 2" descr="C:\Users\SAMSUNG\Desktop\AUSTRALIA\Australia -IHC  paper\Bio village- saurav\Photographs\DSC0057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00892" y="5627694"/>
            <a:ext cx="1640408" cy="1230306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3438" y="1071546"/>
            <a:ext cx="392909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ounded Rectangle 14"/>
          <p:cNvSpPr/>
          <p:nvPr/>
        </p:nvSpPr>
        <p:spPr>
          <a:xfrm>
            <a:off x="395536" y="0"/>
            <a:ext cx="8208912" cy="1008112"/>
          </a:xfrm>
          <a:prstGeom prst="round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/>
            <a:r>
              <a:rPr lang="en-IN" sz="32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SURVEY OF FARMS</a:t>
            </a:r>
            <a:endParaRPr lang="en-IN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AMSUNG\Desktop\AUSTRALIA\Australia -IHC  paper\Bio village- saurav\Photographs\DSC003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3000"/>
            <a:ext cx="3657600" cy="2743200"/>
          </a:xfrm>
          <a:prstGeom prst="rect">
            <a:avLst/>
          </a:prstGeom>
          <a:noFill/>
        </p:spPr>
      </p:pic>
      <p:pic>
        <p:nvPicPr>
          <p:cNvPr id="7" name="Picture 2" descr="D:\All - Organic\photos - biovillage\DSC006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4071942"/>
            <a:ext cx="3786214" cy="2643206"/>
          </a:xfrm>
          <a:prstGeom prst="rect">
            <a:avLst/>
          </a:prstGeom>
          <a:noFill/>
        </p:spPr>
      </p:pic>
      <p:pic>
        <p:nvPicPr>
          <p:cNvPr id="8" name="Picture 2" descr="D:\All - Organic\photos - biovillage\DSC006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067172"/>
            <a:ext cx="3657600" cy="2576538"/>
          </a:xfrm>
          <a:prstGeom prst="rect">
            <a:avLst/>
          </a:prstGeom>
          <a:noFill/>
        </p:spPr>
      </p:pic>
      <p:pic>
        <p:nvPicPr>
          <p:cNvPr id="9" name="Picture 8" descr="C:\Users\acer\AppData\Local\Microsoft\Windows\Temporary Internet Files\Content.Word\Bunsang - Bio Composting (12) 30th jan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1071546"/>
            <a:ext cx="3800476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ounded Rectangle 12"/>
          <p:cNvSpPr/>
          <p:nvPr/>
        </p:nvSpPr>
        <p:spPr>
          <a:xfrm>
            <a:off x="395536" y="188640"/>
            <a:ext cx="8208912" cy="620688"/>
          </a:xfrm>
          <a:prstGeom prst="round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/>
            <a:r>
              <a:rPr lang="en-IN" sz="32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CAPACITY BUILDING OF FARMERS</a:t>
            </a:r>
            <a:endParaRPr lang="en-IN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30295"/>
            <a:ext cx="4613151" cy="3139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2663" y="3501008"/>
            <a:ext cx="4171825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0853"/>
            <a:ext cx="4191000" cy="3460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SUJATA\REPORTS\BIOVILLAGE\Biovillage pics\photographs\Razephema\Razephema- Bio Composting (2) 31st Jan 20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0436"/>
            <a:ext cx="4608512" cy="3496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049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500174"/>
            <a:ext cx="3719514" cy="2809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SCN051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4286256"/>
            <a:ext cx="3714776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SCN050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410" y="4286256"/>
            <a:ext cx="3581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DSCN050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8172" y="1524024"/>
            <a:ext cx="3505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ounded Rectangle 11"/>
          <p:cNvSpPr/>
          <p:nvPr/>
        </p:nvSpPr>
        <p:spPr>
          <a:xfrm>
            <a:off x="395536" y="0"/>
            <a:ext cx="8208912" cy="692696"/>
          </a:xfrm>
          <a:prstGeom prst="round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/>
            <a:r>
              <a:rPr lang="en-IN" sz="32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DEMONSTRATIONS IN VILLAGE</a:t>
            </a:r>
            <a:endParaRPr lang="en-IN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cer\Desktop\Biovillage\IMG_1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244280" cy="318321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3" name="Picture 3" descr="C:\Users\acer\Desktop\Saurabh\workshop 7th to 10th May\Photograph\DSC003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60648"/>
            <a:ext cx="439248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Users\acer\Desktop\Saurabh\workshop 7th to 10th May\Photograph\DSC002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429000"/>
            <a:ext cx="4220301" cy="330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:\Users\acer\Desktop\Saurabh\workshop 7th to 10th May\Photograph\DSC004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429000"/>
            <a:ext cx="4412133" cy="330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MSUNG\Desktop\Akali madam- Pics\new pics\IMG_20140811_1039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14356"/>
            <a:ext cx="4505448" cy="3000396"/>
          </a:xfrm>
          <a:prstGeom prst="rect">
            <a:avLst/>
          </a:prstGeom>
          <a:noFill/>
        </p:spPr>
      </p:pic>
      <p:pic>
        <p:nvPicPr>
          <p:cNvPr id="5" name="Content Placeholder 3" descr="C:\Users\SAMSUNG\Desktop\AUSTRALIA\Australia -IHC  paper\Bio village- saurav\Photographs\DSC006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9626" y="3429000"/>
            <a:ext cx="4138356" cy="3103767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4929198"/>
            <a:ext cx="4969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N" sz="2800" b="1" dirty="0">
              <a:solidFill>
                <a:srgbClr val="FFFF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57158" y="4929198"/>
            <a:ext cx="4143404" cy="983384"/>
            <a:chOff x="0" y="4"/>
            <a:chExt cx="8286808" cy="98338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0" y="4"/>
              <a:ext cx="8286808" cy="983384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48005" y="48009"/>
              <a:ext cx="8190798" cy="8873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4100" kern="1200" dirty="0" smtClean="0"/>
                <a:t>	</a:t>
              </a:r>
              <a:endParaRPr lang="en-IN" sz="2800" b="1" kern="1200" dirty="0" smtClean="0">
                <a:solidFill>
                  <a:srgbClr val="FFFF00"/>
                </a:solidFill>
              </a:endParaRPr>
            </a:p>
            <a:p>
              <a:pPr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800" b="1" dirty="0" smtClean="0">
                  <a:solidFill>
                    <a:srgbClr val="FFFF00"/>
                  </a:solidFill>
                </a:rPr>
                <a:t>   </a:t>
              </a:r>
              <a:r>
                <a:rPr lang="en-IN" sz="2800" b="1" dirty="0" smtClean="0">
                  <a:solidFill>
                    <a:schemeClr val="bg1"/>
                  </a:solidFill>
                </a:rPr>
                <a:t>BADE  VILLAGE - </a:t>
              </a:r>
            </a:p>
            <a:p>
              <a:pPr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800" b="1" dirty="0" smtClean="0">
                  <a:solidFill>
                    <a:schemeClr val="bg1"/>
                  </a:solidFill>
                </a:rPr>
                <a:t> – TURMERIC  </a:t>
              </a:r>
            </a:p>
            <a:p>
              <a:pPr lvl="0" algn="l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IN" sz="4100" kern="1200" dirty="0">
                <a:latin typeface="Aharoni" pitchFamily="2" charset="-79"/>
                <a:cs typeface="Aharoni" pitchFamily="2" charset="-79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929158" y="1285860"/>
            <a:ext cx="4214842" cy="983384"/>
            <a:chOff x="0" y="4"/>
            <a:chExt cx="8286808" cy="98338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0" y="4"/>
              <a:ext cx="8286808" cy="983384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8005" y="48009"/>
              <a:ext cx="8190798" cy="8873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IN" sz="4400" b="1" dirty="0" smtClean="0">
                <a:solidFill>
                  <a:srgbClr val="FFFF00"/>
                </a:solidFill>
              </a:endParaRPr>
            </a:p>
            <a:p>
              <a:pPr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4000" b="1" dirty="0" smtClean="0">
                  <a:solidFill>
                    <a:schemeClr val="bg1"/>
                  </a:solidFill>
                </a:rPr>
                <a:t>SEED VILLAGE </a:t>
              </a:r>
            </a:p>
            <a:p>
              <a:pPr lvl="0" algn="l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IN" sz="4100" kern="1200" dirty="0"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026" name="Picture 2" descr="I:\indialarg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286116" cy="3643314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2786050" y="1214422"/>
            <a:ext cx="428628" cy="3571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6" name="Picture 5" descr="Nagaland Survey Sites Map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1857364"/>
            <a:ext cx="5857916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hape 11"/>
          <p:cNvCxnSpPr>
            <a:stCxn id="5" idx="6"/>
            <a:endCxn id="6" idx="0"/>
          </p:cNvCxnSpPr>
          <p:nvPr/>
        </p:nvCxnSpPr>
        <p:spPr>
          <a:xfrm>
            <a:off x="3214678" y="1393005"/>
            <a:ext cx="3000396" cy="464359"/>
          </a:xfrm>
          <a:prstGeom prst="curvedConnector2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ea typeface="Calibri" pitchFamily="34" charset="0"/>
              </a:rPr>
              <a:t/>
            </a:r>
            <a:br>
              <a:rPr lang="en-US" sz="5400" dirty="0" smtClean="0">
                <a:ea typeface="Calibri" pitchFamily="34" charset="0"/>
              </a:rPr>
            </a:br>
            <a:endParaRPr lang="en-IN" dirty="0"/>
          </a:p>
        </p:txBody>
      </p:sp>
      <p:sp>
        <p:nvSpPr>
          <p:cNvPr id="4" name="Title 1"/>
          <p:cNvSpPr>
            <a:spLocks noGrp="1"/>
          </p:cNvSpPr>
          <p:nvPr>
            <p:ph idx="1"/>
          </p:nvPr>
        </p:nvSpPr>
        <p:spPr bwMode="auto">
          <a:xfrm>
            <a:off x="457200" y="692696"/>
            <a:ext cx="8229600" cy="5631904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z="4000" dirty="0" smtClean="0">
              <a:ea typeface="Calibri" pitchFamily="34" charset="0"/>
            </a:endParaRPr>
          </a:p>
        </p:txBody>
      </p:sp>
      <p:pic>
        <p:nvPicPr>
          <p:cNvPr id="5" name="Picture 4" descr="C:\Users\acer\Desktop\Biovillage\DSC003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92696"/>
            <a:ext cx="4176464" cy="297180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6" name="Picture 5" descr="C:\Users\acer\Desktop\Biovillage\DSC004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692696"/>
            <a:ext cx="4106416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cer\Desktop\Biovillage\DSC005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645024"/>
            <a:ext cx="424847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cer\Desktop\Biovillage\DSCN00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3645024"/>
            <a:ext cx="4106416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ounded Rectangle 11"/>
          <p:cNvSpPr/>
          <p:nvPr/>
        </p:nvSpPr>
        <p:spPr>
          <a:xfrm>
            <a:off x="395536" y="0"/>
            <a:ext cx="8208912" cy="692696"/>
          </a:xfrm>
          <a:prstGeom prst="round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/>
            <a:r>
              <a:rPr lang="en-IN" sz="32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TURMERIC SEED MULTIPLICATION</a:t>
            </a:r>
            <a:endParaRPr lang="en-IN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2" descr="C:\Users\acer\Desktop\Biovillage\DSCN00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634"/>
            <a:ext cx="4392488" cy="3294366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5" name="Picture 3" descr="C:\Users\acer\Desktop\Biovillage\DSCN02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34634"/>
            <a:ext cx="4392488" cy="3294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Users\acer\Desktop\Biovillage\DSCN02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429000"/>
            <a:ext cx="4392488" cy="3294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C:\Users\acer\Desktop\Biovillage\DSCN02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439248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395536" y="0"/>
            <a:ext cx="8208912" cy="692696"/>
          </a:xfrm>
          <a:prstGeom prst="round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/>
            <a:r>
              <a:rPr lang="en-IN" sz="28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MARKETING INITIATIVE – TURMERIC  </a:t>
            </a:r>
            <a:endParaRPr lang="en-IN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Sujata\Desktop\SAURABH\Personal\Personal pics\More pics\IMG-20160704-WA003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92696"/>
            <a:ext cx="3888433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Sujata\Desktop\SAURABH\Personal\Personal pics\More pics\IMG-20160704-WA003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692696"/>
            <a:ext cx="374441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Sujata\Desktop\SAURABH\Personal\Personal pics\More pics\IMG-20160817-WA002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645024"/>
            <a:ext cx="374441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Sujata\Desktop\SAURABH\Pictures\photographs\Photo August,2014\DSCF035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645024"/>
            <a:ext cx="388843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ounded Rectangle 11"/>
          <p:cNvSpPr/>
          <p:nvPr/>
        </p:nvSpPr>
        <p:spPr>
          <a:xfrm>
            <a:off x="395536" y="0"/>
            <a:ext cx="8208912" cy="692696"/>
          </a:xfrm>
          <a:prstGeom prst="round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/>
            <a:r>
              <a:rPr lang="en-IN" sz="28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MARKETING INITIATIVE – PINEAPPLE </a:t>
            </a:r>
            <a:endParaRPr lang="en-IN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396" y="214290"/>
            <a:ext cx="8096256" cy="746760"/>
          </a:xfrm>
        </p:spPr>
        <p:txBody>
          <a:bodyPr>
            <a:normAutofit fontScale="90000"/>
          </a:bodyPr>
          <a:lstStyle/>
          <a:p>
            <a:r>
              <a:rPr lang="en-IN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     </a:t>
            </a:r>
            <a:endParaRPr lang="en-IN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18434" name="Picture 2" descr="D:\All - Organic\photos - biovillage\DSC005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9082" y="857232"/>
            <a:ext cx="4434918" cy="4857783"/>
          </a:xfrm>
          <a:prstGeom prst="rect">
            <a:avLst/>
          </a:prstGeom>
          <a:noFill/>
        </p:spPr>
      </p:pic>
      <p:pic>
        <p:nvPicPr>
          <p:cNvPr id="11266" name="Picture 2" descr="D:\All - Organic\photos - biovillage\DSC005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32"/>
            <a:ext cx="4714876" cy="4857784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395536" y="0"/>
            <a:ext cx="8208912" cy="692696"/>
          </a:xfrm>
          <a:prstGeom prst="round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/>
            <a:r>
              <a:rPr lang="en-IN" sz="32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MONITORING BY COMMITTEE</a:t>
            </a:r>
            <a:endParaRPr lang="en-IN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320040"/>
            <a:ext cx="7239000" cy="670560"/>
          </a:xfrm>
        </p:spPr>
        <p:txBody>
          <a:bodyPr>
            <a:normAutofit fontScale="90000"/>
          </a:bodyPr>
          <a:lstStyle/>
          <a:p>
            <a:r>
              <a:rPr lang="en-IN" cap="none" dirty="0" smtClean="0">
                <a:ln w="10541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</a:rPr>
              <a:t>            </a:t>
            </a:r>
            <a:endParaRPr lang="en-IN" sz="3600" cap="none" dirty="0">
              <a:ln w="10541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pic>
        <p:nvPicPr>
          <p:cNvPr id="4" name="Picture 2" descr="C:\Users\SAMSUNG\Desktop\AUSTRALIA\Australia -IHC  paper\Bio village- saurav\Photographs\DSC008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642918"/>
            <a:ext cx="3999958" cy="2905472"/>
          </a:xfrm>
          <a:prstGeom prst="rect">
            <a:avLst/>
          </a:prstGeom>
          <a:noFill/>
        </p:spPr>
      </p:pic>
      <p:pic>
        <p:nvPicPr>
          <p:cNvPr id="6" name="Picture 3" descr="C:\Users\SAMSUNG\Desktop\AUSTRALIA\Australia -IHC  paper\Bio village- saurav\Photographs\DSC007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307214"/>
            <a:ext cx="4032448" cy="3024336"/>
          </a:xfrm>
          <a:prstGeom prst="rect">
            <a:avLst/>
          </a:prstGeom>
          <a:noFill/>
        </p:spPr>
      </p:pic>
      <p:pic>
        <p:nvPicPr>
          <p:cNvPr id="11" name="Picture 10" descr="C:\Users\Sujata\Desktop\SAURABH\Pictures\photographs\Review meeting and Rapuenzel visit - March 2015\DSCN047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379222"/>
            <a:ext cx="403244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C:\Users\acer\AppData\Local\Microsoft\Windows\Temporary Internet Files\Content.Outlook\WNINHOXJ\KVP_30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642918"/>
            <a:ext cx="4104456" cy="271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ounded Rectangle 13"/>
          <p:cNvSpPr/>
          <p:nvPr/>
        </p:nvSpPr>
        <p:spPr>
          <a:xfrm>
            <a:off x="395536" y="0"/>
            <a:ext cx="8208912" cy="620688"/>
          </a:xfrm>
          <a:prstGeom prst="round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/>
            <a:r>
              <a:rPr lang="en-IN" sz="32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VISIT OF TOURISTS/OFFICIALS</a:t>
            </a:r>
            <a:endParaRPr lang="en-IN" sz="3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23872" y="6187464"/>
            <a:ext cx="7239000" cy="670560"/>
          </a:xfrm>
          <a:prstGeom prst="rect">
            <a:avLst/>
          </a:prstGeom>
        </p:spPr>
        <p:txBody>
          <a:bodyPr vert="horz" lIns="0" rIns="0" bIns="0" anchor="b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5000" b="0" i="0" u="none" strike="noStrike" kern="1200" cap="none" spc="0" normalizeH="0" baseline="0" noProof="0" smtClean="0">
                <a:ln w="10541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</a:t>
            </a:r>
            <a:endParaRPr kumimoji="0" lang="en-IN" sz="3600" b="0" i="0" u="none" strike="noStrike" kern="1200" cap="none" spc="0" normalizeH="0" baseline="0" noProof="0" dirty="0">
              <a:ln w="10541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0" y="6429396"/>
            <a:ext cx="9144000" cy="428628"/>
          </a:xfrm>
          <a:prstGeom prst="round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/>
            <a:r>
              <a:rPr lang="en-IN" sz="2000" dirty="0" smtClean="0">
                <a:solidFill>
                  <a:schemeClr val="bg1"/>
                </a:solidFill>
                <a:hlinkClick r:id="rId7" action="ppaction://hlinkfile"/>
              </a:rPr>
              <a:t>Nagaland Organic Pineapple Farming- video.flv</a:t>
            </a:r>
            <a:endParaRPr lang="en-IN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28596" y="0"/>
            <a:ext cx="8175852" cy="785794"/>
          </a:xfrm>
          <a:prstGeom prst="round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/>
            <a:r>
              <a:rPr lang="en-IN" sz="3200" b="1" dirty="0" smtClean="0">
                <a:solidFill>
                  <a:schemeClr val="bg1"/>
                </a:solidFill>
              </a:rPr>
              <a:t>Strategies for Promotion of Bio Villages </a:t>
            </a:r>
            <a:endParaRPr lang="en-IN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92696"/>
            <a:ext cx="9468544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endParaRPr lang="en-IN" sz="2200" dirty="0" smtClean="0"/>
          </a:p>
          <a:p>
            <a:pPr>
              <a:buFont typeface="Wingdings" pitchFamily="2" charset="2"/>
              <a:buChar char="Ø"/>
            </a:pPr>
            <a:endParaRPr lang="en-IN" sz="2200" dirty="0" smtClean="0"/>
          </a:p>
          <a:p>
            <a:pPr>
              <a:buFont typeface="Wingdings" pitchFamily="2" charset="2"/>
              <a:buChar char="Ø"/>
            </a:pPr>
            <a:r>
              <a:rPr lang="en-IN" sz="2200" dirty="0" smtClean="0"/>
              <a:t> Create successful model – To propagate and replicate across regions</a:t>
            </a:r>
          </a:p>
          <a:p>
            <a:endParaRPr lang="en-IN" sz="2200" dirty="0" smtClean="0"/>
          </a:p>
          <a:p>
            <a:pPr>
              <a:buFont typeface="Wingdings" pitchFamily="2" charset="2"/>
              <a:buChar char="Ø"/>
            </a:pPr>
            <a:r>
              <a:rPr lang="en-IN" sz="2200" dirty="0" smtClean="0"/>
              <a:t>   Make local government understand  holistic benefits of Bio villages and    </a:t>
            </a:r>
          </a:p>
          <a:p>
            <a:r>
              <a:rPr lang="en-IN" sz="2200" dirty="0" smtClean="0"/>
              <a:t>      integration of support schemes</a:t>
            </a:r>
          </a:p>
          <a:p>
            <a:pPr>
              <a:buFont typeface="Wingdings" pitchFamily="2" charset="2"/>
              <a:buChar char="Ø"/>
            </a:pPr>
            <a:endParaRPr lang="en-IN" sz="2200" dirty="0" smtClean="0"/>
          </a:p>
          <a:p>
            <a:pPr>
              <a:buFont typeface="Wingdings" pitchFamily="2" charset="2"/>
              <a:buChar char="Ø"/>
            </a:pPr>
            <a:r>
              <a:rPr lang="en-IN" sz="2200" dirty="0" smtClean="0"/>
              <a:t>   Create local leaders/ entrepreneurs in local governance/village levels</a:t>
            </a:r>
          </a:p>
          <a:p>
            <a:endParaRPr lang="en-IN" sz="2200" dirty="0" smtClean="0"/>
          </a:p>
          <a:p>
            <a:pPr>
              <a:buFont typeface="Wingdings" pitchFamily="2" charset="2"/>
              <a:buChar char="Ø"/>
            </a:pPr>
            <a:r>
              <a:rPr lang="en-IN" sz="2200" dirty="0" smtClean="0"/>
              <a:t>  Collate best indigenous practices and introduce in other project </a:t>
            </a:r>
          </a:p>
          <a:p>
            <a:r>
              <a:rPr lang="en-IN" sz="2200" dirty="0" smtClean="0"/>
              <a:t>      areas as part of innovation and recognition of those practicing it.</a:t>
            </a:r>
          </a:p>
          <a:p>
            <a:endParaRPr lang="en-IN" sz="2200" dirty="0" smtClean="0"/>
          </a:p>
          <a:p>
            <a:pPr>
              <a:buFont typeface="Wingdings" pitchFamily="2" charset="2"/>
              <a:buChar char="Ø"/>
            </a:pPr>
            <a:r>
              <a:rPr lang="en-IN" sz="2200" dirty="0" smtClean="0"/>
              <a:t>  Continuous improvement of best practices across organic value chain.</a:t>
            </a:r>
          </a:p>
          <a:p>
            <a:pPr>
              <a:buFont typeface="Wingdings" pitchFamily="2" charset="2"/>
              <a:buChar char="Ø"/>
            </a:pPr>
            <a:endParaRPr lang="en-IN" sz="2200" dirty="0" smtClean="0"/>
          </a:p>
          <a:p>
            <a:pPr>
              <a:buFont typeface="Wingdings" pitchFamily="2" charset="2"/>
              <a:buChar char="Ø"/>
            </a:pPr>
            <a:r>
              <a:rPr lang="en-IN" sz="2200" dirty="0" smtClean="0"/>
              <a:t>  To constitute state level task force  – identify villages per district for bio    </a:t>
            </a:r>
          </a:p>
          <a:p>
            <a:r>
              <a:rPr lang="en-IN" sz="2200" dirty="0" smtClean="0"/>
              <a:t>      village </a:t>
            </a:r>
          </a:p>
          <a:p>
            <a:endParaRPr lang="en-IN" sz="2200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720" y="642918"/>
            <a:ext cx="885828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800" dirty="0" smtClean="0"/>
              <a:t> </a:t>
            </a:r>
          </a:p>
          <a:p>
            <a:r>
              <a:rPr lang="en-IN" sz="2800" dirty="0" smtClean="0"/>
              <a:t>Ultimately leading to:</a:t>
            </a:r>
          </a:p>
          <a:p>
            <a:pPr marL="1528763"/>
            <a:endParaRPr lang="en-IN" sz="2800" dirty="0" smtClean="0"/>
          </a:p>
          <a:p>
            <a:pPr marL="1528763"/>
            <a:endParaRPr lang="en-IN" sz="2800" dirty="0" smtClean="0"/>
          </a:p>
          <a:p>
            <a:pPr marL="1528763">
              <a:buFont typeface="Wingdings" pitchFamily="2" charset="2"/>
              <a:buChar char="q"/>
            </a:pPr>
            <a:r>
              <a:rPr lang="en-IN" sz="2800" dirty="0" smtClean="0"/>
              <a:t>   Sustainability  in Agriculture: Ecological, Social and Economic sustainability </a:t>
            </a:r>
          </a:p>
          <a:p>
            <a:pPr marL="1528763">
              <a:buFont typeface="Wingdings" pitchFamily="2" charset="2"/>
              <a:buChar char="q"/>
            </a:pPr>
            <a:endParaRPr lang="en-IN" sz="2800" dirty="0" smtClean="0"/>
          </a:p>
          <a:p>
            <a:pPr marL="1528763">
              <a:buFont typeface="Wingdings" pitchFamily="2" charset="2"/>
              <a:buChar char="q"/>
            </a:pPr>
            <a:r>
              <a:rPr lang="en-IN" sz="2800" dirty="0" smtClean="0"/>
              <a:t>  Encourage Rural  Entrepreneurship</a:t>
            </a:r>
          </a:p>
          <a:p>
            <a:pPr marL="1528763">
              <a:buFont typeface="Wingdings" pitchFamily="2" charset="2"/>
              <a:buChar char="q"/>
            </a:pPr>
            <a:endParaRPr lang="en-IN" sz="2800" dirty="0" smtClean="0"/>
          </a:p>
          <a:p>
            <a:pPr marL="1528763">
              <a:buFont typeface="Wingdings" pitchFamily="2" charset="2"/>
              <a:buChar char="q"/>
            </a:pPr>
            <a:r>
              <a:rPr lang="en-IN" sz="2800" dirty="0" smtClean="0"/>
              <a:t> Promote  </a:t>
            </a:r>
            <a:r>
              <a:rPr lang="en-IN" sz="2800" dirty="0" err="1" smtClean="0"/>
              <a:t>Agri</a:t>
            </a:r>
            <a:r>
              <a:rPr lang="en-IN" sz="2800" dirty="0" smtClean="0"/>
              <a:t> Eco Tourism</a:t>
            </a:r>
          </a:p>
          <a:p>
            <a:pPr marL="1528763">
              <a:buFont typeface="Wingdings" pitchFamily="2" charset="2"/>
              <a:buChar char="q"/>
            </a:pPr>
            <a:endParaRPr lang="en-IN" sz="2800" dirty="0" smtClean="0"/>
          </a:p>
          <a:p>
            <a:pPr marL="1528763">
              <a:buFont typeface="Wingdings" pitchFamily="2" charset="2"/>
              <a:buChar char="q"/>
            </a:pPr>
            <a:r>
              <a:rPr lang="en-IN" sz="2800" dirty="0" smtClean="0"/>
              <a:t> Make Local </a:t>
            </a:r>
            <a:r>
              <a:rPr lang="en-IN" sz="2800" dirty="0" err="1" smtClean="0"/>
              <a:t>Govts</a:t>
            </a:r>
            <a:r>
              <a:rPr lang="en-IN" sz="2800" dirty="0" smtClean="0"/>
              <a:t> actively involved in Organic and Sustainable agriculture</a:t>
            </a:r>
          </a:p>
          <a:p>
            <a:pPr marL="1528763">
              <a:buFont typeface="Wingdings" pitchFamily="2" charset="2"/>
              <a:buChar char="q"/>
            </a:pPr>
            <a:endParaRPr lang="en-IN" sz="2800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nagamap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CF8"/>
              </a:clrFrom>
              <a:clrTo>
                <a:srgbClr val="FCFC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05612"/>
          </a:xfrm>
          <a:prstGeom prst="rect">
            <a:avLst/>
          </a:prstGeom>
          <a:noFill/>
        </p:spPr>
      </p:pic>
      <p:sp>
        <p:nvSpPr>
          <p:cNvPr id="1177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457200"/>
            <a:ext cx="5257800" cy="16002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0066"/>
                </a:solidFill>
              </a:rPr>
              <a:t/>
            </a:r>
            <a:br>
              <a:rPr lang="en-US" sz="4000" dirty="0">
                <a:solidFill>
                  <a:srgbClr val="000066"/>
                </a:solidFill>
              </a:rPr>
            </a:br>
            <a:r>
              <a:rPr lang="en-US" sz="3200" dirty="0"/>
              <a:t> </a:t>
            </a:r>
            <a:endParaRPr lang="en-GB" sz="3200" dirty="0"/>
          </a:p>
        </p:txBody>
      </p:sp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152400" y="228600"/>
            <a:ext cx="464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0" y="214290"/>
            <a:ext cx="89154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</a:t>
            </a:r>
          </a:p>
          <a:p>
            <a:r>
              <a:rPr lang="en-US" sz="4800" b="1" dirty="0" smtClean="0">
                <a:solidFill>
                  <a:srgbClr val="FFFF00"/>
                </a:solidFill>
                <a:latin typeface="Arabic Typesetting" pitchFamily="66" charset="-78"/>
                <a:cs typeface="Arabic Typesetting" pitchFamily="66" charset="-78"/>
              </a:rPr>
              <a:t>     THANK  YOU ALL</a:t>
            </a:r>
          </a:p>
          <a:p>
            <a:r>
              <a:rPr lang="en-US" sz="4400" b="1" dirty="0" smtClean="0">
                <a:solidFill>
                  <a:srgbClr val="FFFF00"/>
                </a:solidFill>
                <a:latin typeface="Arabic Typesetting" pitchFamily="66" charset="-78"/>
                <a:cs typeface="Arabic Typesetting" pitchFamily="66" charset="-78"/>
              </a:rPr>
              <a:t>             </a:t>
            </a:r>
            <a:endParaRPr lang="en-US" sz="4400" b="1" dirty="0">
              <a:solidFill>
                <a:srgbClr val="FFFF00"/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00232" y="6215082"/>
            <a:ext cx="66437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Gloucester MT Extra Condensed" pitchFamily="18" charset="0"/>
              </a:rPr>
              <a:t>WELCOME TO NAGALAND  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7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214446"/>
          </a:xfrm>
        </p:spPr>
        <p:txBody>
          <a:bodyPr/>
          <a:lstStyle/>
          <a:p>
            <a:r>
              <a:rPr lang="en-IN" dirty="0" smtClean="0"/>
              <a:t>              BIO VILLAGE – SBN 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43050"/>
            <a:ext cx="9144000" cy="4681550"/>
          </a:xfrm>
        </p:spPr>
        <p:txBody>
          <a:bodyPr>
            <a:normAutofit fontScale="92500" lnSpcReduction="10000"/>
          </a:bodyPr>
          <a:lstStyle/>
          <a:p>
            <a:r>
              <a:rPr lang="en-IN" dirty="0" smtClean="0"/>
              <a:t>IDEA CONCEIVED – CIH, Nagaland </a:t>
            </a:r>
          </a:p>
          <a:p>
            <a:endParaRPr lang="en-IN" dirty="0" smtClean="0"/>
          </a:p>
          <a:p>
            <a:r>
              <a:rPr lang="en-IN" dirty="0" smtClean="0"/>
              <a:t>CONCEPTUALISED – ICCOA, Bangalore </a:t>
            </a:r>
          </a:p>
          <a:p>
            <a:endParaRPr lang="en-IN" dirty="0" smtClean="0"/>
          </a:p>
          <a:p>
            <a:r>
              <a:rPr lang="en-IN" dirty="0" smtClean="0"/>
              <a:t>FUNDED – North East Council (NEC) ,Govt. of India</a:t>
            </a:r>
          </a:p>
          <a:p>
            <a:endParaRPr lang="en-IN" dirty="0" smtClean="0"/>
          </a:p>
          <a:p>
            <a:r>
              <a:rPr lang="en-IN" dirty="0" smtClean="0"/>
              <a:t>IMPLEMENTED – State Horticulture Dept. Govt of Nagaland </a:t>
            </a:r>
          </a:p>
          <a:p>
            <a:endParaRPr lang="en-IN" dirty="0" smtClean="0"/>
          </a:p>
          <a:p>
            <a:r>
              <a:rPr lang="en-IN" dirty="0" smtClean="0"/>
              <a:t>VILLAGE SELECTED – MOLVOM ,DIMAPUR ,NAGALAND</a:t>
            </a:r>
          </a:p>
          <a:p>
            <a:endParaRPr lang="en-IN" dirty="0" smtClean="0"/>
          </a:p>
          <a:p>
            <a:r>
              <a:rPr lang="en-IN" dirty="0" smtClean="0"/>
              <a:t>SATELLITE VILLAGES-  </a:t>
            </a:r>
            <a:r>
              <a:rPr lang="en-IN" dirty="0" err="1" smtClean="0"/>
              <a:t>Bunsang</a:t>
            </a:r>
            <a:r>
              <a:rPr lang="en-IN" dirty="0" smtClean="0"/>
              <a:t> , </a:t>
            </a:r>
            <a:r>
              <a:rPr lang="en-IN" dirty="0" err="1" smtClean="0"/>
              <a:t>Razephema</a:t>
            </a:r>
            <a:r>
              <a:rPr lang="en-IN" dirty="0" smtClean="0"/>
              <a:t>, Bade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8208911" cy="5445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/>
        </p:nvGrpSpPr>
        <p:grpSpPr>
          <a:xfrm>
            <a:off x="251520" y="188640"/>
            <a:ext cx="8892480" cy="983384"/>
            <a:chOff x="-248514" y="4"/>
            <a:chExt cx="8892480" cy="98338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Rounded Rectangle 7"/>
            <p:cNvSpPr/>
            <p:nvPr/>
          </p:nvSpPr>
          <p:spPr>
            <a:xfrm>
              <a:off x="0" y="4"/>
              <a:ext cx="8286808" cy="983384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-248514" y="48009"/>
              <a:ext cx="8892480" cy="8873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lvl="0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4100" dirty="0" smtClean="0"/>
                <a:t>      </a:t>
              </a:r>
              <a:r>
                <a:rPr lang="en-IN" sz="2800" dirty="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VILLAGES UNDER BIO- VILLAGE PROJECT</a:t>
              </a:r>
              <a:endParaRPr lang="en-IN" sz="4100" kern="12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AMSUNG\Desktop\Akali madam- Pics\new pics\IMG_20140811_1007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3429000"/>
            <a:ext cx="3384547" cy="2928958"/>
          </a:xfrm>
          <a:prstGeom prst="rect">
            <a:avLst/>
          </a:prstGeom>
          <a:noFill/>
        </p:spPr>
      </p:pic>
      <p:pic>
        <p:nvPicPr>
          <p:cNvPr id="2051" name="Picture 3" descr="C:\Users\SAMSUNG\Desktop\Akali madam- Pics\new pics\20140811_0915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642918"/>
            <a:ext cx="3357554" cy="2714644"/>
          </a:xfrm>
          <a:prstGeom prst="rect">
            <a:avLst/>
          </a:prstGeom>
          <a:noFill/>
        </p:spPr>
      </p:pic>
      <p:pic>
        <p:nvPicPr>
          <p:cNvPr id="6" name="Picture 3" descr="C:\Users\SAMSUNG\Desktop\AUSTRALIA\Australia -IHC  paper\Bio village- saurav\Photographs\DSC000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714356"/>
            <a:ext cx="3795714" cy="2686050"/>
          </a:xfrm>
          <a:prstGeom prst="rect">
            <a:avLst/>
          </a:prstGeom>
          <a:noFill/>
        </p:spPr>
      </p:pic>
      <p:pic>
        <p:nvPicPr>
          <p:cNvPr id="9218" name="Picture 2" descr="D:\All - Organic\photos - biovillage\DSC006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3" y="3474924"/>
            <a:ext cx="3857651" cy="316876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071538" y="0"/>
            <a:ext cx="48577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800" b="1" dirty="0" smtClean="0">
                <a:ln w="10541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</a:rPr>
              <a:t>                      BIO VILLAGES </a:t>
            </a:r>
            <a:endParaRPr lang="en-IN" sz="2800" b="1" dirty="0"/>
          </a:p>
        </p:txBody>
      </p:sp>
      <p:grpSp>
        <p:nvGrpSpPr>
          <p:cNvPr id="2" name="Group 7"/>
          <p:cNvGrpSpPr/>
          <p:nvPr/>
        </p:nvGrpSpPr>
        <p:grpSpPr>
          <a:xfrm>
            <a:off x="428596" y="0"/>
            <a:ext cx="8286808" cy="983384"/>
            <a:chOff x="0" y="4"/>
            <a:chExt cx="8286808" cy="98338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0" y="4"/>
              <a:ext cx="8286808" cy="983384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48005" y="48009"/>
              <a:ext cx="8190798" cy="8873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lvl="0" algn="l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4100" dirty="0" smtClean="0">
                  <a:latin typeface="Aharoni" pitchFamily="2" charset="-79"/>
                  <a:cs typeface="Aharoni" pitchFamily="2" charset="-79"/>
                </a:rPr>
                <a:t>      </a:t>
              </a:r>
              <a:r>
                <a:rPr lang="en-IN" sz="4100" dirty="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BIOVILLAGES- a glimpse</a:t>
              </a:r>
              <a:endParaRPr lang="en-IN" sz="4100" kern="1200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7239000" cy="670560"/>
          </a:xfrm>
        </p:spPr>
        <p:txBody>
          <a:bodyPr>
            <a:normAutofit fontScale="90000"/>
          </a:bodyPr>
          <a:lstStyle/>
          <a:p>
            <a:r>
              <a:rPr lang="en-IN" cap="none" dirty="0" smtClean="0">
                <a:ln w="10541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</a:rPr>
              <a:t>BIO VILLAGE – CONCEPT </a:t>
            </a:r>
            <a:endParaRPr lang="en-IN" cap="none" dirty="0">
              <a:ln w="10541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23653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An ideal model of sustainability, community dev., environmental sanctuary &amp; eco. well-being of farmers / village. </a:t>
            </a:r>
          </a:p>
          <a:p>
            <a:endParaRPr lang="en-US" dirty="0" smtClean="0"/>
          </a:p>
          <a:p>
            <a:r>
              <a:rPr lang="en-US" dirty="0" smtClean="0"/>
              <a:t>A model for  dev. of rural &amp; resource poor areas</a:t>
            </a:r>
          </a:p>
          <a:p>
            <a:endParaRPr lang="en-US" dirty="0" smtClean="0"/>
          </a:p>
          <a:p>
            <a:r>
              <a:rPr lang="en-US" dirty="0" smtClean="0"/>
              <a:t>Promote efficient &amp; sustainable use of natural &amp; human resources.</a:t>
            </a:r>
          </a:p>
          <a:p>
            <a:endParaRPr lang="en-US" dirty="0" smtClean="0"/>
          </a:p>
          <a:p>
            <a:r>
              <a:rPr lang="en-US" dirty="0" smtClean="0"/>
              <a:t>Emphasis on appropriate, eco-friendly &amp; resource- conserving technologies that improves the  livelihoods &amp; help in emergence of local enterprises.</a:t>
            </a:r>
            <a:endParaRPr lang="en-IN" dirty="0" smtClean="0"/>
          </a:p>
          <a:p>
            <a:endParaRPr lang="en-IN" dirty="0"/>
          </a:p>
        </p:txBody>
      </p:sp>
      <p:grpSp>
        <p:nvGrpSpPr>
          <p:cNvPr id="4" name="Group 3"/>
          <p:cNvGrpSpPr/>
          <p:nvPr/>
        </p:nvGrpSpPr>
        <p:grpSpPr>
          <a:xfrm>
            <a:off x="357158" y="0"/>
            <a:ext cx="8310241" cy="3872687"/>
            <a:chOff x="-71438" y="-2937304"/>
            <a:chExt cx="8310241" cy="387268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Rounded Rectangle 4"/>
            <p:cNvSpPr/>
            <p:nvPr/>
          </p:nvSpPr>
          <p:spPr>
            <a:xfrm>
              <a:off x="-71438" y="-2937304"/>
              <a:ext cx="8286808" cy="983384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lvl="0" algn="ctr"/>
              <a:r>
                <a:rPr lang="en-IN" sz="4000" dirty="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BIOVILLAGE</a:t>
              </a:r>
            </a:p>
            <a:p>
              <a:pPr algn="ctr"/>
              <a:endParaRPr lang="en-IN" sz="4000" dirty="0">
                <a:solidFill>
                  <a:schemeClr val="bg1"/>
                </a:solidFill>
              </a:endParaRPr>
            </a:p>
          </p:txBody>
        </p:sp>
        <p:sp>
          <p:nvSpPr>
            <p:cNvPr id="6" name="Rounded Rectangle 4"/>
            <p:cNvSpPr/>
            <p:nvPr/>
          </p:nvSpPr>
          <p:spPr>
            <a:xfrm>
              <a:off x="48005" y="48009"/>
              <a:ext cx="8190798" cy="8873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lvl="0" algn="l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4100" kern="1200" dirty="0" smtClean="0"/>
                <a:t>	</a:t>
              </a:r>
              <a:endParaRPr lang="en-IN" sz="4100" kern="1200" dirty="0"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7239000" cy="777240"/>
          </a:xfrm>
        </p:spPr>
        <p:txBody>
          <a:bodyPr>
            <a:normAutofit fontScale="90000"/>
          </a:bodyPr>
          <a:lstStyle/>
          <a:p>
            <a:r>
              <a:rPr lang="en-IN" cap="none" dirty="0" smtClean="0">
                <a:ln w="10541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</a:rPr>
              <a:t>BIO VILLAGE </a:t>
            </a:r>
            <a:endParaRPr lang="en-IN" cap="none" dirty="0">
              <a:ln w="10541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85860"/>
            <a:ext cx="9144000" cy="503874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Aims at systematic utilization and integration of natural and human resources  in  villages, using a cluster mode approach for socio-economic dev.  in rural areas.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Envisaged to integrate many components of developments necessary to make a village self-reliant, sustainable &amp; improve  livelihood of its community. </a:t>
            </a:r>
            <a:endParaRPr lang="en-IN" dirty="0"/>
          </a:p>
        </p:txBody>
      </p:sp>
      <p:grpSp>
        <p:nvGrpSpPr>
          <p:cNvPr id="4" name="Group 3"/>
          <p:cNvGrpSpPr/>
          <p:nvPr/>
        </p:nvGrpSpPr>
        <p:grpSpPr>
          <a:xfrm>
            <a:off x="302472" y="162577"/>
            <a:ext cx="8364927" cy="3710110"/>
            <a:chOff x="-126124" y="-2774727"/>
            <a:chExt cx="8364927" cy="371011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Rounded Rectangle 4"/>
            <p:cNvSpPr/>
            <p:nvPr/>
          </p:nvSpPr>
          <p:spPr>
            <a:xfrm>
              <a:off x="-126124" y="-2774727"/>
              <a:ext cx="8286808" cy="983384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lvl="0" algn="ctr"/>
              <a:r>
                <a:rPr lang="en-IN" sz="4000" dirty="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BIOVILLAGE </a:t>
              </a:r>
            </a:p>
            <a:p>
              <a:endParaRPr lang="en-IN" dirty="0"/>
            </a:p>
          </p:txBody>
        </p:sp>
        <p:sp>
          <p:nvSpPr>
            <p:cNvPr id="6" name="Rounded Rectangle 4"/>
            <p:cNvSpPr/>
            <p:nvPr/>
          </p:nvSpPr>
          <p:spPr>
            <a:xfrm>
              <a:off x="48005" y="48009"/>
              <a:ext cx="8190798" cy="8873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lvl="0" algn="l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4100" kern="1200" dirty="0" smtClean="0"/>
                <a:t>	</a:t>
              </a:r>
              <a:endParaRPr lang="en-IN" sz="4100" kern="1200" dirty="0">
                <a:latin typeface="Aharoni" pitchFamily="2" charset="-79"/>
                <a:cs typeface="Aharoni" pitchFamily="2" charset="-79"/>
              </a:endParaRPr>
            </a:p>
          </p:txBody>
        </p:sp>
      </p:grp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-24"/>
            <a:ext cx="91440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1119</TotalTime>
  <Words>1041</Words>
  <Application>Microsoft Office PowerPoint</Application>
  <PresentationFormat>On-screen Show (4:3)</PresentationFormat>
  <Paragraphs>244</Paragraphs>
  <Slides>37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Flow</vt:lpstr>
      <vt:lpstr>Bitmap Image</vt:lpstr>
      <vt:lpstr>Slide 1</vt:lpstr>
      <vt:lpstr>Slide 2</vt:lpstr>
      <vt:lpstr>Slide 3</vt:lpstr>
      <vt:lpstr>              BIO VILLAGE – SBN  </vt:lpstr>
      <vt:lpstr>Slide 5</vt:lpstr>
      <vt:lpstr>Slide 6</vt:lpstr>
      <vt:lpstr>BIO VILLAGE – CONCEPT </vt:lpstr>
      <vt:lpstr>BIO VILLAGE </vt:lpstr>
      <vt:lpstr>Slide 9</vt:lpstr>
      <vt:lpstr>Slide 10</vt:lpstr>
      <vt:lpstr>AGRICULTURE / HORTICULTURE </vt:lpstr>
      <vt:lpstr>Slide 12</vt:lpstr>
      <vt:lpstr> ANIMAL HUSBANDRY  </vt:lpstr>
      <vt:lpstr>Slide 14</vt:lpstr>
      <vt:lpstr>Slide 15</vt:lpstr>
      <vt:lpstr>Slide 16</vt:lpstr>
      <vt:lpstr>BIOGAS UNITS </vt:lpstr>
      <vt:lpstr>       PROCESSING &amp; VALUE ADDITION </vt:lpstr>
      <vt:lpstr>RURAL ENTREPRENEURSHIP</vt:lpstr>
      <vt:lpstr>AGRI &amp; ECO-TOURISM </vt:lpstr>
      <vt:lpstr>VILLAGES COVERED </vt:lpstr>
      <vt:lpstr>Slide 22</vt:lpstr>
      <vt:lpstr>Slide 23</vt:lpstr>
      <vt:lpstr>              </vt:lpstr>
      <vt:lpstr>Slide 25</vt:lpstr>
      <vt:lpstr>Slide 26</vt:lpstr>
      <vt:lpstr>Slide 27</vt:lpstr>
      <vt:lpstr>Slide 28</vt:lpstr>
      <vt:lpstr>Slide 29</vt:lpstr>
      <vt:lpstr> </vt:lpstr>
      <vt:lpstr>Slide 31</vt:lpstr>
      <vt:lpstr>Slide 32</vt:lpstr>
      <vt:lpstr>     </vt:lpstr>
      <vt:lpstr>            </vt:lpstr>
      <vt:lpstr>Slide 35</vt:lpstr>
      <vt:lpstr>Slide 36</vt:lpstr>
      <vt:lpstr>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SAMSUNG</dc:creator>
  <cp:lastModifiedBy>lenovo</cp:lastModifiedBy>
  <cp:revision>166</cp:revision>
  <dcterms:created xsi:type="dcterms:W3CDTF">2014-08-11T07:22:22Z</dcterms:created>
  <dcterms:modified xsi:type="dcterms:W3CDTF">2016-09-28T02:48:33Z</dcterms:modified>
</cp:coreProperties>
</file>